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3"/>
  </p:notesMasterIdLst>
  <p:handoutMasterIdLst>
    <p:handoutMasterId r:id="rId24"/>
  </p:handoutMasterIdLst>
  <p:sldIdLst>
    <p:sldId id="426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bg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5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0AE99F62-42FC-4DF6-BFDA-9F6242938A7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999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1D71E3D-E972-4983-891F-69686DD1F578}" type="datetimeFigureOut">
              <a:rPr lang="zh-CN" altLang="en-US"/>
              <a:pPr>
                <a:defRPr/>
              </a:pPr>
              <a:t>2012/9/17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857375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24DE882-D82F-40A9-906D-7B8E6CF4B6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643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6072188"/>
            <a:ext cx="6143625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188"/>
            <a:ext cx="3500438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图片 4" descr="新北外PASS基地LOGO.t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6215063"/>
            <a:ext cx="3429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A28E-06BB-474B-82D6-DB68ACEF9C4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62CA-726F-483D-9AD5-DE2516BC8EC3}" type="datetime1">
              <a:rPr lang="zh-CN" altLang="en-US"/>
              <a:pPr>
                <a:defRPr/>
              </a:pPr>
              <a:t>2012/9/17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43688" y="6492875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CA29035-884E-43A3-9926-2A71B31E4C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6072188"/>
            <a:ext cx="6143625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B95A99D9-5658-469A-BDEB-56E76F6096C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3078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72188"/>
            <a:ext cx="3500438" cy="785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9" name="图片 4" descr="新北外PASS基地LOGO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0" y="6215063"/>
            <a:ext cx="34290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9" r:id="rId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eiwaibest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eiwaibes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留学那些事儿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               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带您还原真实的留学生活（学习篇）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824536" cy="3618402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536504" cy="3508230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zh-CN" dirty="0"/>
              <a:t>你不是一个人在</a:t>
            </a:r>
            <a:r>
              <a:rPr lang="zh-CN" altLang="zh-CN" dirty="0" smtClean="0"/>
              <a:t>战斗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GB" altLang="zh-CN" dirty="0" smtClean="0"/>
              <a:t>Teamwork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504" y="1692097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FF00"/>
                </a:solidFill>
              </a:rPr>
              <a:t>Paper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964" y="2772217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FF00"/>
                </a:solidFill>
              </a:rPr>
              <a:t>Teamwork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964" y="3780329"/>
            <a:ext cx="312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FF00"/>
                </a:solidFill>
              </a:rPr>
              <a:t>Presentation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964" y="4797152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FF00"/>
                </a:solidFill>
              </a:rPr>
              <a:t>Exam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右箭头 8"/>
          <p:cNvSpPr/>
          <p:nvPr/>
        </p:nvSpPr>
        <p:spPr bwMode="auto">
          <a:xfrm>
            <a:off x="3819717" y="2848580"/>
            <a:ext cx="824291" cy="432048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1844824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最费时、最费力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7740" y="2636912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讨论时间及地点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3726" y="3389594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文化差异障碍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3726" y="4191218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语言沟通</a:t>
            </a:r>
            <a:r>
              <a:rPr lang="zh-CN" altLang="en-US" dirty="0" smtClean="0">
                <a:solidFill>
                  <a:srgbClr val="FFFF00"/>
                </a:solidFill>
              </a:rPr>
              <a:t>障碍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3726" y="4941168"/>
            <a:ext cx="2656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论文的连贯性</a:t>
            </a:r>
            <a:r>
              <a:rPr lang="en-US" altLang="zh-CN" dirty="0" smtClean="0">
                <a:solidFill>
                  <a:srgbClr val="FFFF00"/>
                </a:solidFill>
              </a:rPr>
              <a:t/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en-US" altLang="zh-CN" dirty="0" smtClean="0">
                <a:solidFill>
                  <a:srgbClr val="FFFF00"/>
                </a:solidFill>
              </a:rPr>
              <a:t>……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2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zh-CN" dirty="0"/>
              <a:t>你不是一个人在</a:t>
            </a:r>
            <a:r>
              <a:rPr lang="zh-CN" altLang="zh-CN" dirty="0" smtClean="0"/>
              <a:t>战斗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GB" altLang="zh-CN" dirty="0" smtClean="0"/>
              <a:t>Teamwork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504" y="1692097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FFFF00"/>
                </a:solidFill>
              </a:rPr>
              <a:t>组建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504" y="2611221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FF00"/>
                </a:solidFill>
              </a:rPr>
              <a:t>Team leader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964" y="3606443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FFFF00"/>
                </a:solidFill>
              </a:rPr>
              <a:t>准时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964" y="4504764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FFFF00"/>
                </a:solidFill>
              </a:rPr>
              <a:t>沟通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右箭头 8"/>
          <p:cNvSpPr/>
          <p:nvPr/>
        </p:nvSpPr>
        <p:spPr bwMode="auto">
          <a:xfrm>
            <a:off x="2843808" y="1768460"/>
            <a:ext cx="824291" cy="432048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8311" y="1700808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朋友圈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5689" y="1700807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避免扎堆！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3606443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讨论 </a:t>
            </a:r>
            <a:r>
              <a:rPr lang="en-US" altLang="zh-CN" dirty="0" smtClean="0">
                <a:solidFill>
                  <a:srgbClr val="FFFF00"/>
                </a:solidFill>
              </a:rPr>
              <a:t>&amp; </a:t>
            </a:r>
            <a:r>
              <a:rPr lang="zh-CN" altLang="en-US" dirty="0" smtClean="0">
                <a:solidFill>
                  <a:srgbClr val="FFFF00"/>
                </a:solidFill>
              </a:rPr>
              <a:t>完成时间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4504763"/>
            <a:ext cx="4390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避免盲目听从        观点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6498" y="2611220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极佳的</a:t>
            </a:r>
            <a:r>
              <a:rPr lang="zh-CN" altLang="en-US" dirty="0" smtClean="0">
                <a:solidFill>
                  <a:srgbClr val="FFFF00"/>
                </a:solidFill>
              </a:rPr>
              <a:t>锻炼机会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5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zh-CN" dirty="0"/>
              <a:t>危机</a:t>
            </a:r>
            <a:r>
              <a:rPr lang="zh-CN" altLang="zh-CN" dirty="0" smtClean="0"/>
              <a:t>！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GB" altLang="zh-CN" dirty="0" smtClean="0"/>
              <a:t>Research </a:t>
            </a:r>
            <a:r>
              <a:rPr lang="en-GB" altLang="zh-CN" dirty="0"/>
              <a:t>method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6936" r="37770" b="14113"/>
          <a:stretch/>
        </p:blipFill>
        <p:spPr bwMode="auto">
          <a:xfrm>
            <a:off x="755576" y="1700807"/>
            <a:ext cx="2971330" cy="42518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9953" y="2387332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学术词汇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9952" y="3534349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不耻下问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9952" y="4581128"/>
            <a:ext cx="3480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>
                <a:solidFill>
                  <a:srgbClr val="FFFF00"/>
                </a:solidFill>
              </a:rPr>
              <a:t>Reference</a:t>
            </a:r>
            <a:r>
              <a:rPr lang="zh-CN" altLang="en-US" dirty="0" smtClean="0">
                <a:solidFill>
                  <a:srgbClr val="FFFF00"/>
                </a:solidFill>
              </a:rPr>
              <a:t>！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严格的防剽窃系统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图书馆比家亲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43" y="1052736"/>
            <a:ext cx="4632176" cy="347413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4037"/>
            <a:ext cx="4536504" cy="340237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99062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图书馆比家亲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买书？还是借书？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068960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完善的电子图书平台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077072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图书馆 </a:t>
            </a:r>
            <a:r>
              <a:rPr lang="en-US" altLang="zh-CN" dirty="0" smtClean="0">
                <a:solidFill>
                  <a:srgbClr val="FFFF00"/>
                </a:solidFill>
              </a:rPr>
              <a:t>= </a:t>
            </a:r>
            <a:r>
              <a:rPr lang="zh-CN" altLang="en-US" dirty="0" smtClean="0">
                <a:solidFill>
                  <a:srgbClr val="FFFF00"/>
                </a:solidFill>
              </a:rPr>
              <a:t>自习室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8017" y="1688807"/>
            <a:ext cx="4512501" cy="3384376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25834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72</a:t>
            </a:r>
            <a:r>
              <a:rPr lang="zh-CN" altLang="en-US" dirty="0"/>
              <a:t>小时的</a:t>
            </a:r>
            <a:r>
              <a:rPr lang="zh-CN" altLang="en-US" dirty="0" smtClean="0"/>
              <a:t>作战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来自</a:t>
            </a:r>
            <a:r>
              <a:rPr lang="zh-CN" altLang="en-US" dirty="0"/>
              <a:t>论文的压力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927822"/>
            <a:ext cx="3775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Time management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330996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拖延症害死人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719910"/>
            <a:ext cx="4716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核查论文思路是否正确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跑题的风险担不起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时刻保证你在正确的航向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3429000" cy="28860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8999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zh-CN" dirty="0"/>
              <a:t>成功源于自信——</a:t>
            </a:r>
            <a:r>
              <a:rPr lang="en-GB" altLang="zh-CN" dirty="0"/>
              <a:t>Presentation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选择你最擅长的部分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215" y="2207766"/>
            <a:ext cx="3005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Teamwork</a:t>
            </a:r>
            <a:r>
              <a:rPr lang="zh-CN" altLang="en-US" dirty="0" smtClean="0">
                <a:solidFill>
                  <a:srgbClr val="FFFF00"/>
                </a:solidFill>
              </a:rPr>
              <a:t>层面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上的延伸</a:t>
            </a:r>
            <a:endParaRPr lang="en-US" altLang="zh-CN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498106"/>
            <a:ext cx="30652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严肃的事情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en-US" altLang="zh-CN" dirty="0" smtClean="0">
                <a:solidFill>
                  <a:srgbClr val="FFFF00"/>
                </a:solidFill>
              </a:rPr>
              <a:t>——</a:t>
            </a:r>
            <a:r>
              <a:rPr lang="zh-CN" altLang="en-US" dirty="0" smtClean="0">
                <a:solidFill>
                  <a:srgbClr val="FFFF00"/>
                </a:solidFill>
              </a:rPr>
              <a:t>不亚于实战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3125" r="14861"/>
          <a:stretch/>
        </p:blipFill>
        <p:spPr bwMode="auto">
          <a:xfrm>
            <a:off x="3851920" y="2138665"/>
            <a:ext cx="4926346" cy="3702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4790807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准备好你的答案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3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真正</a:t>
            </a:r>
            <a:r>
              <a:rPr lang="zh-CN" altLang="en-US" dirty="0"/>
              <a:t>的</a:t>
            </a:r>
            <a:r>
              <a:rPr lang="zh-CN" altLang="en-US" dirty="0" smtClean="0"/>
              <a:t>考验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GB" altLang="zh-CN" dirty="0" smtClean="0"/>
              <a:t>Graduation </a:t>
            </a:r>
            <a:r>
              <a:rPr lang="en-GB" altLang="zh-CN" dirty="0"/>
              <a:t>thesis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340169"/>
            <a:ext cx="2326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>
                <a:solidFill>
                  <a:srgbClr val="FFFF00"/>
                </a:solidFill>
              </a:rPr>
              <a:t>Supervisor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2340168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频繁沟通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910324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假期排班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65181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论文内容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4446" y="418218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学术写作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3862" y="3935958"/>
            <a:ext cx="3462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dirty="0">
                <a:solidFill>
                  <a:srgbClr val="FFFF00"/>
                </a:solidFill>
              </a:rPr>
              <a:t>International </a:t>
            </a:r>
            <a:r>
              <a:rPr lang="en-GB" altLang="zh-CN" dirty="0" smtClean="0">
                <a:solidFill>
                  <a:srgbClr val="FFFF00"/>
                </a:solidFill>
              </a:rPr>
              <a:t/>
            </a:r>
            <a:br>
              <a:rPr lang="en-GB" altLang="zh-CN" dirty="0" smtClean="0">
                <a:solidFill>
                  <a:srgbClr val="FFFF00"/>
                </a:solidFill>
              </a:rPr>
            </a:br>
            <a:r>
              <a:rPr lang="en-GB" altLang="zh-CN" dirty="0" smtClean="0">
                <a:solidFill>
                  <a:srgbClr val="FFFF00"/>
                </a:solidFill>
              </a:rPr>
              <a:t>Students Centre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8187" y="4182180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</a:rPr>
              <a:t>语法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8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真正</a:t>
            </a:r>
            <a:r>
              <a:rPr lang="zh-CN" altLang="en-US" dirty="0"/>
              <a:t>的</a:t>
            </a:r>
            <a:r>
              <a:rPr lang="zh-CN" altLang="en-US" dirty="0" smtClean="0"/>
              <a:t>考验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GB" altLang="zh-CN" dirty="0" smtClean="0"/>
              <a:t>Graduation </a:t>
            </a:r>
            <a:r>
              <a:rPr lang="en-GB" altLang="zh-CN" dirty="0"/>
              <a:t>thesis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1" y="1801559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读书破万卷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2369" y="2296055"/>
            <a:ext cx="2093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</a:rPr>
              <a:t>避免使用</a:t>
            </a:r>
            <a:r>
              <a:rPr lang="en-US" altLang="zh-CN" dirty="0" smtClean="0">
                <a:solidFill>
                  <a:srgbClr val="FFFF00"/>
                </a:solidFill>
              </a:rPr>
              <a:t/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en-US" altLang="zh-CN" dirty="0" smtClean="0">
                <a:solidFill>
                  <a:srgbClr val="FFFF00"/>
                </a:solidFill>
              </a:rPr>
              <a:t>Wikipedia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2" y="2542277"/>
            <a:ext cx="224452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图书馆资源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883" y="3171164"/>
            <a:ext cx="183255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网络资源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056" y="4569369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真才实学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2369" y="4323148"/>
            <a:ext cx="2656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剽窃？</a:t>
            </a:r>
            <a:r>
              <a:rPr lang="en-US" altLang="zh-CN" dirty="0" smtClean="0">
                <a:solidFill>
                  <a:srgbClr val="FFFF00"/>
                </a:solidFill>
              </a:rPr>
              <a:t/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zh-CN" altLang="en-US" dirty="0" smtClean="0">
                <a:solidFill>
                  <a:srgbClr val="FFFF00"/>
                </a:solidFill>
              </a:rPr>
              <a:t>后果很严重！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3079" y="2222344"/>
            <a:ext cx="4104456" cy="307834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04903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教堂的礼乐——永生难忘的记忆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371158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成就感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371157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自豪感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1" y="2256492"/>
            <a:ext cx="4766072" cy="35745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3"/>
            <a:ext cx="3528392" cy="47063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847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有关于我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952329" cy="4408812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4" name="TextBox 3"/>
          <p:cNvSpPr txBox="1"/>
          <p:nvPr/>
        </p:nvSpPr>
        <p:spPr>
          <a:xfrm>
            <a:off x="3347864" y="1628800"/>
            <a:ext cx="11106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宋阳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2531176"/>
            <a:ext cx="409870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2011</a:t>
            </a:r>
            <a:r>
              <a:rPr lang="zh-CN" altLang="en-US" dirty="0" smtClean="0">
                <a:solidFill>
                  <a:srgbClr val="FFFF00"/>
                </a:solidFill>
              </a:rPr>
              <a:t>年毕业于英国</a:t>
            </a:r>
            <a:r>
              <a:rPr lang="en-US" altLang="zh-CN" dirty="0" smtClean="0">
                <a:solidFill>
                  <a:srgbClr val="FFFF00"/>
                </a:solidFill>
              </a:rPr>
              <a:t>Coventry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3971336"/>
            <a:ext cx="566711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Master of Art</a:t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en-US" altLang="zh-CN" dirty="0" smtClean="0">
                <a:solidFill>
                  <a:srgbClr val="FFFF00"/>
                </a:solidFill>
              </a:rPr>
              <a:t>Advertising &amp; Marketing</a:t>
            </a:r>
          </a:p>
        </p:txBody>
      </p:sp>
    </p:spTree>
    <p:extLst>
      <p:ext uri="{BB962C8B-B14F-4D97-AF65-F5344CB8AC3E}">
        <p14:creationId xmlns:p14="http://schemas.microsoft.com/office/powerpoint/2010/main" val="105820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在北外</a:t>
            </a:r>
            <a:r>
              <a:rPr lang="en-US" altLang="zh-CN" dirty="0" smtClean="0"/>
              <a:t>PASS</a:t>
            </a:r>
            <a:r>
              <a:rPr lang="zh-CN" altLang="en-US" dirty="0" smtClean="0"/>
              <a:t>留学的经历</a:t>
            </a:r>
            <a:endParaRPr lang="zh-CN" alt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9801" y="4265910"/>
            <a:ext cx="64643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zh-CN" altLang="zh-CN" dirty="0">
                <a:solidFill>
                  <a:srgbClr val="FFFF00"/>
                </a:solidFill>
                <a:cs typeface="宋体" charset="-122"/>
              </a:rPr>
              <a:t>测试推荐：</a:t>
            </a:r>
            <a:r>
              <a:rPr kumimoji="0" lang="zh-CN" altLang="zh-CN" dirty="0">
                <a:solidFill>
                  <a:srgbClr val="FF0000"/>
                </a:solidFill>
                <a:cs typeface="宋体" charset="-122"/>
                <a:hlinkClick r:id="rId2"/>
              </a:rPr>
              <a:t>www.beiwaibest.</a:t>
            </a:r>
            <a:r>
              <a:rPr kumimoji="0" lang="zh-CN" altLang="zh-CN" dirty="0" smtClean="0">
                <a:solidFill>
                  <a:srgbClr val="FF0000"/>
                </a:solidFill>
                <a:cs typeface="宋体" charset="-122"/>
                <a:hlinkClick r:id="rId2"/>
              </a:rPr>
              <a:t>com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charset="-122"/>
              </a:rPr>
              <a:t> </a:t>
            </a:r>
          </a:p>
        </p:txBody>
      </p:sp>
      <p:pic>
        <p:nvPicPr>
          <p:cNvPr id="3074" name="Picture 2" descr="C:\Users\SONG YANG\AppData\Roaming\Foxmail\FoxmailTemp\55(09-17-03-58-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13176"/>
            <a:ext cx="8896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9801" y="1512610"/>
            <a:ext cx="4153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altLang="zh-CN" dirty="0" smtClean="0">
                <a:solidFill>
                  <a:srgbClr val="FFFF00"/>
                </a:solidFill>
              </a:rPr>
              <a:t>Academic </a:t>
            </a:r>
            <a:r>
              <a:rPr lang="en-GB" altLang="zh-CN" dirty="0">
                <a:solidFill>
                  <a:srgbClr val="FFFF00"/>
                </a:solidFill>
              </a:rPr>
              <a:t>writing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800" y="2223979"/>
            <a:ext cx="564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altLang="zh-CN" dirty="0" smtClean="0">
                <a:solidFill>
                  <a:srgbClr val="FFFF00"/>
                </a:solidFill>
              </a:rPr>
              <a:t>T</a:t>
            </a:r>
            <a:r>
              <a:rPr lang="en-US" altLang="zh-CN" dirty="0" err="1" smtClean="0">
                <a:solidFill>
                  <a:srgbClr val="FFFF00"/>
                </a:solidFill>
              </a:rPr>
              <a:t>eamwork</a:t>
            </a:r>
            <a:r>
              <a:rPr lang="en-US" altLang="zh-CN" dirty="0" smtClean="0">
                <a:solidFill>
                  <a:srgbClr val="FFFF00"/>
                </a:solidFill>
              </a:rPr>
              <a:t> &amp; </a:t>
            </a:r>
            <a:r>
              <a:rPr lang="en-GB" altLang="zh-CN" dirty="0" smtClean="0">
                <a:solidFill>
                  <a:srgbClr val="FFFF00"/>
                </a:solidFill>
              </a:rPr>
              <a:t>P</a:t>
            </a:r>
            <a:r>
              <a:rPr lang="en-US" altLang="zh-CN" dirty="0" err="1" smtClean="0">
                <a:solidFill>
                  <a:srgbClr val="FFFF00"/>
                </a:solidFill>
              </a:rPr>
              <a:t>resentation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801" y="2953211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altLang="zh-CN" dirty="0" smtClean="0">
                <a:solidFill>
                  <a:srgbClr val="FFFF00"/>
                </a:solidFill>
              </a:rPr>
              <a:t>IELTS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9801" y="4265910"/>
            <a:ext cx="64643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zh-CN" altLang="zh-CN" dirty="0">
                <a:solidFill>
                  <a:srgbClr val="FFFF00"/>
                </a:solidFill>
                <a:cs typeface="宋体" charset="-122"/>
              </a:rPr>
              <a:t>测试推荐：</a:t>
            </a:r>
            <a:r>
              <a:rPr kumimoji="0" lang="zh-CN" altLang="zh-CN" dirty="0">
                <a:solidFill>
                  <a:srgbClr val="FF0000"/>
                </a:solidFill>
                <a:cs typeface="宋体" charset="-122"/>
                <a:hlinkClick r:id="rId2"/>
              </a:rPr>
              <a:t>www.beiwaibest.</a:t>
            </a:r>
            <a:r>
              <a:rPr kumimoji="0" lang="zh-CN" altLang="zh-CN" dirty="0" smtClean="0">
                <a:solidFill>
                  <a:srgbClr val="FF0000"/>
                </a:solidFill>
                <a:cs typeface="宋体" charset="-122"/>
                <a:hlinkClick r:id="rId2"/>
              </a:rPr>
              <a:t>com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宋体" charset="-122"/>
              </a:rPr>
              <a:t> </a:t>
            </a:r>
          </a:p>
        </p:txBody>
      </p:sp>
      <p:pic>
        <p:nvPicPr>
          <p:cNvPr id="3074" name="Picture 2" descr="C:\Users\SONG YANG\AppData\Roaming\Foxmail\FoxmailTemp\55(09-17-03-58-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13176"/>
            <a:ext cx="8896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33" y="1330111"/>
            <a:ext cx="4504134" cy="298910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43698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那些事儿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96752"/>
            <a:ext cx="71721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为什么</a:t>
            </a:r>
            <a:r>
              <a:rPr lang="zh-CN" altLang="zh-CN" dirty="0">
                <a:solidFill>
                  <a:srgbClr val="FFFF00"/>
                </a:solidFill>
              </a:rPr>
              <a:t>要出国</a:t>
            </a:r>
            <a:r>
              <a:rPr lang="en-GB" altLang="zh-CN" dirty="0" smtClean="0">
                <a:solidFill>
                  <a:srgbClr val="FFFF00"/>
                </a:solidFill>
              </a:rPr>
              <a:t>?</a:t>
            </a:r>
            <a:endParaRPr lang="zh-CN" altLang="zh-CN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语言</a:t>
            </a:r>
            <a:r>
              <a:rPr lang="zh-CN" altLang="zh-CN" dirty="0">
                <a:solidFill>
                  <a:srgbClr val="FFFF00"/>
                </a:solidFill>
              </a:rPr>
              <a:t>，读还是不读</a:t>
            </a:r>
            <a:r>
              <a:rPr lang="zh-CN" altLang="zh-CN" dirty="0" smtClean="0">
                <a:solidFill>
                  <a:srgbClr val="FFFF00"/>
                </a:solidFill>
              </a:rPr>
              <a:t>？</a:t>
            </a:r>
            <a:endParaRPr lang="zh-CN" altLang="zh-CN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开学</a:t>
            </a:r>
            <a:r>
              <a:rPr lang="zh-CN" altLang="zh-CN" dirty="0">
                <a:solidFill>
                  <a:srgbClr val="FFFF00"/>
                </a:solidFill>
              </a:rPr>
              <a:t>，就是一场冷餐会</a:t>
            </a:r>
            <a:r>
              <a:rPr lang="zh-CN" altLang="zh-CN" dirty="0" smtClean="0">
                <a:solidFill>
                  <a:srgbClr val="FFFF00"/>
                </a:solidFill>
              </a:rPr>
              <a:t>？</a:t>
            </a:r>
            <a:endParaRPr lang="zh-CN" altLang="zh-CN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从未有过</a:t>
            </a:r>
            <a:r>
              <a:rPr lang="zh-CN" altLang="zh-CN" dirty="0">
                <a:solidFill>
                  <a:srgbClr val="FFFF00"/>
                </a:solidFill>
              </a:rPr>
              <a:t>的挫败感——适应</a:t>
            </a:r>
            <a:r>
              <a:rPr lang="zh-CN" altLang="zh-CN" dirty="0" smtClean="0">
                <a:solidFill>
                  <a:srgbClr val="FFFF00"/>
                </a:solidFill>
              </a:rPr>
              <a:t>期</a:t>
            </a:r>
            <a:endParaRPr lang="zh-CN" altLang="zh-CN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你</a:t>
            </a:r>
            <a:r>
              <a:rPr lang="zh-CN" altLang="zh-CN" dirty="0">
                <a:solidFill>
                  <a:srgbClr val="FFFF00"/>
                </a:solidFill>
              </a:rPr>
              <a:t>不是一个人在战斗——</a:t>
            </a:r>
            <a:r>
              <a:rPr lang="en-GB" altLang="zh-CN" dirty="0">
                <a:solidFill>
                  <a:srgbClr val="FFFF00"/>
                </a:solidFill>
              </a:rPr>
              <a:t>Teamwork</a:t>
            </a:r>
            <a:endParaRPr lang="zh-CN" altLang="zh-CN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危机</a:t>
            </a:r>
            <a:r>
              <a:rPr lang="zh-CN" altLang="zh-CN" dirty="0">
                <a:solidFill>
                  <a:srgbClr val="FFFF00"/>
                </a:solidFill>
              </a:rPr>
              <a:t>！——</a:t>
            </a:r>
            <a:r>
              <a:rPr lang="en-GB" altLang="zh-CN" dirty="0">
                <a:solidFill>
                  <a:srgbClr val="FFFF00"/>
                </a:solidFill>
              </a:rPr>
              <a:t>Research </a:t>
            </a:r>
            <a:r>
              <a:rPr lang="en-GB" altLang="zh-CN" dirty="0" smtClean="0">
                <a:solidFill>
                  <a:srgbClr val="FFFF00"/>
                </a:solidFill>
              </a:rPr>
              <a:t>method</a:t>
            </a:r>
            <a:endParaRPr lang="zh-CN" altLang="zh-C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那些事儿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1268760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图书馆</a:t>
            </a:r>
            <a:r>
              <a:rPr lang="zh-CN" altLang="zh-CN" dirty="0">
                <a:solidFill>
                  <a:srgbClr val="FFFF00"/>
                </a:solidFill>
              </a:rPr>
              <a:t>比</a:t>
            </a:r>
            <a:r>
              <a:rPr lang="zh-CN" altLang="zh-CN" dirty="0" smtClean="0">
                <a:solidFill>
                  <a:srgbClr val="FFFF00"/>
                </a:solidFill>
              </a:rPr>
              <a:t>家亲</a:t>
            </a:r>
            <a:endParaRPr lang="zh-CN" altLang="zh-CN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zh-CN" dirty="0" smtClean="0">
                <a:solidFill>
                  <a:srgbClr val="FFFF00"/>
                </a:solidFill>
              </a:rPr>
              <a:t>72</a:t>
            </a:r>
            <a:r>
              <a:rPr lang="zh-CN" altLang="zh-CN" dirty="0" smtClean="0">
                <a:solidFill>
                  <a:srgbClr val="FFFF00"/>
                </a:solidFill>
              </a:rPr>
              <a:t>小时</a:t>
            </a:r>
            <a:r>
              <a:rPr lang="zh-CN" altLang="en-US" dirty="0" smtClean="0">
                <a:solidFill>
                  <a:srgbClr val="FFFF00"/>
                </a:solidFill>
              </a:rPr>
              <a:t>的作战</a:t>
            </a:r>
            <a:r>
              <a:rPr lang="zh-CN" altLang="zh-CN" dirty="0" smtClean="0">
                <a:solidFill>
                  <a:srgbClr val="FFFF00"/>
                </a:solidFill>
              </a:rPr>
              <a:t>——</a:t>
            </a:r>
            <a:r>
              <a:rPr lang="zh-CN" altLang="zh-CN" dirty="0">
                <a:solidFill>
                  <a:srgbClr val="FFFF00"/>
                </a:solidFill>
              </a:rPr>
              <a:t>来自论文的压力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成功</a:t>
            </a:r>
            <a:r>
              <a:rPr lang="zh-CN" altLang="zh-CN" dirty="0">
                <a:solidFill>
                  <a:srgbClr val="FFFF00"/>
                </a:solidFill>
              </a:rPr>
              <a:t>源于自信——</a:t>
            </a:r>
            <a:r>
              <a:rPr lang="en-GB" altLang="zh-CN" dirty="0">
                <a:solidFill>
                  <a:srgbClr val="FFFF00"/>
                </a:solidFill>
              </a:rPr>
              <a:t>Presentation</a:t>
            </a:r>
            <a:endParaRPr lang="zh-CN" altLang="zh-CN" dirty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真正</a:t>
            </a:r>
            <a:r>
              <a:rPr lang="zh-CN" altLang="zh-CN" dirty="0">
                <a:solidFill>
                  <a:srgbClr val="FFFF00"/>
                </a:solidFill>
              </a:rPr>
              <a:t>的考验——毕业论文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 smtClean="0">
                <a:solidFill>
                  <a:srgbClr val="FFFF00"/>
                </a:solidFill>
              </a:rPr>
              <a:t>教堂</a:t>
            </a:r>
            <a:r>
              <a:rPr lang="zh-CN" altLang="zh-CN" dirty="0">
                <a:solidFill>
                  <a:srgbClr val="FFFF00"/>
                </a:solidFill>
              </a:rPr>
              <a:t>的礼乐——永生难忘的记忆</a:t>
            </a:r>
            <a:endParaRPr lang="zh-CN" altLang="zh-C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1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为什么要留学？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73016" cy="3573016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4" name="TextBox 3"/>
          <p:cNvSpPr txBox="1"/>
          <p:nvPr/>
        </p:nvSpPr>
        <p:spPr>
          <a:xfrm>
            <a:off x="5364088" y="4725144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明确的目标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8535" y="1804628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00B0F0"/>
                </a:solidFill>
              </a:rPr>
              <a:t>学历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8503" y="2127792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工作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6348" y="3020134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92D050"/>
                </a:solidFill>
              </a:rPr>
              <a:t>家庭</a:t>
            </a:r>
            <a:endParaRPr lang="zh-CN" altLang="en-US" sz="36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696969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兴趣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下箭头 8"/>
          <p:cNvSpPr/>
          <p:nvPr/>
        </p:nvSpPr>
        <p:spPr bwMode="auto">
          <a:xfrm>
            <a:off x="6211540" y="3958623"/>
            <a:ext cx="520700" cy="550497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9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语言，读还是不读？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1195332" cy="4482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8" y="1548081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IELTS 6.5?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8" y="2916233"/>
            <a:ext cx="414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Foundation Campus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284385"/>
            <a:ext cx="412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环境适应 ＞ 语言学习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zh-CN" dirty="0"/>
              <a:t>开学，就是一场冷餐会</a:t>
            </a:r>
            <a:r>
              <a:rPr lang="zh-CN" altLang="zh-CN" dirty="0" smtClean="0"/>
              <a:t>？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476073"/>
            <a:ext cx="5949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破冰</a:t>
            </a:r>
            <a:r>
              <a:rPr lang="en-US" altLang="zh-CN" dirty="0" smtClean="0">
                <a:solidFill>
                  <a:srgbClr val="FFFF00"/>
                </a:solidFill>
              </a:rPr>
              <a:t>——</a:t>
            </a:r>
            <a:r>
              <a:rPr lang="zh-CN" altLang="en-US" dirty="0" smtClean="0">
                <a:solidFill>
                  <a:srgbClr val="FFFF00"/>
                </a:solidFill>
              </a:rPr>
              <a:t>建立朋友圈的最佳时机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1878"/>
            <a:ext cx="5040560" cy="35956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2492896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大家都是菜鸟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1" y="5231248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为</a:t>
            </a:r>
            <a:r>
              <a:rPr lang="en-US" altLang="zh-CN" dirty="0" smtClean="0">
                <a:solidFill>
                  <a:srgbClr val="FFFF00"/>
                </a:solidFill>
              </a:rPr>
              <a:t>Teamwork</a:t>
            </a:r>
            <a:r>
              <a:rPr lang="zh-CN" altLang="en-US" dirty="0" smtClean="0">
                <a:solidFill>
                  <a:srgbClr val="FFFF00"/>
                </a:solidFill>
              </a:rPr>
              <a:t>准备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111252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对方也渴望交流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下箭头 8"/>
          <p:cNvSpPr/>
          <p:nvPr/>
        </p:nvSpPr>
        <p:spPr bwMode="auto">
          <a:xfrm>
            <a:off x="6668682" y="4767632"/>
            <a:ext cx="520700" cy="550497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647926"/>
            <a:ext cx="2095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Facebook</a:t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en-US" altLang="zh-CN" dirty="0" smtClean="0">
                <a:solidFill>
                  <a:srgbClr val="FFFF00"/>
                </a:solidFill>
              </a:rPr>
              <a:t>Twitter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1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从未有过的挫败感——适应期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14023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749504" y="2204864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各国语音</a:t>
            </a:r>
            <a:r>
              <a:rPr lang="en-US" altLang="zh-CN" dirty="0" smtClean="0">
                <a:solidFill>
                  <a:srgbClr val="FFFF00"/>
                </a:solidFill>
              </a:rPr>
              <a:t>&amp;</a:t>
            </a:r>
            <a:r>
              <a:rPr lang="zh-CN" altLang="en-US" dirty="0" smtClean="0">
                <a:solidFill>
                  <a:srgbClr val="FFFF00"/>
                </a:solidFill>
              </a:rPr>
              <a:t>方言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504" y="1340768"/>
            <a:ext cx="1600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3-6</a:t>
            </a:r>
            <a:r>
              <a:rPr lang="zh-CN" altLang="en-US" dirty="0" smtClean="0">
                <a:solidFill>
                  <a:srgbClr val="FFFF00"/>
                </a:solidFill>
              </a:rPr>
              <a:t>个月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03" y="3068960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多听、多说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419" y="1700808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rgbClr val="FFFF00"/>
                </a:solidFill>
              </a:rPr>
              <a:t>信心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171490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FFFF00"/>
                </a:solidFill>
              </a:rPr>
              <a:t>脸皮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39" y="2708920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rgbClr val="FFFF00"/>
                </a:solidFill>
              </a:rPr>
              <a:t>避免扎堆</a:t>
            </a:r>
            <a:endParaRPr lang="zh-CN" altLang="en-US" sz="5400" dirty="0">
              <a:solidFill>
                <a:srgbClr val="FFFF00"/>
              </a:solidFill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1835696" y="3794841"/>
            <a:ext cx="1055074" cy="470084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6448" y="3708321"/>
            <a:ext cx="3752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尽快融入环境</a:t>
            </a:r>
            <a:r>
              <a:rPr lang="en-US" altLang="zh-CN" dirty="0" smtClean="0">
                <a:solidFill>
                  <a:srgbClr val="FFFF00"/>
                </a:solidFill>
              </a:rPr>
              <a:t>(</a:t>
            </a:r>
            <a:r>
              <a:rPr lang="zh-CN" altLang="en-US" dirty="0">
                <a:solidFill>
                  <a:srgbClr val="FFFF00"/>
                </a:solidFill>
              </a:rPr>
              <a:t>学制</a:t>
            </a:r>
            <a:r>
              <a:rPr lang="en-US" altLang="zh-CN" dirty="0" smtClean="0">
                <a:solidFill>
                  <a:srgbClr val="FFFF00"/>
                </a:solidFill>
              </a:rPr>
              <a:t>)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3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zh-CN" dirty="0"/>
              <a:t>你不是一个人在</a:t>
            </a:r>
            <a:r>
              <a:rPr lang="zh-CN" altLang="zh-CN" dirty="0" smtClean="0"/>
              <a:t>战斗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GB" altLang="zh-CN" dirty="0" smtClean="0"/>
              <a:t>Teamwork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400600" cy="40504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20706375"/>
      </p:ext>
    </p:extLst>
  </p:cSld>
  <p:clrMapOvr>
    <a:masterClrMapping/>
  </p:clrMapOvr>
</p:sld>
</file>

<file path=ppt/theme/theme1.xml><?xml version="1.0" encoding="utf-8"?>
<a:theme xmlns:a="http://schemas.openxmlformats.org/drawingml/2006/main" name="8_默认设计模板">
  <a:themeElements>
    <a:clrScheme name="自定义 1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7070FF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8_默认设计模板">
      <a:majorFont>
        <a:latin typeface=""/>
        <a:ea typeface=""/>
        <a:cs typeface=""/>
      </a:majorFont>
      <a:minorFont>
        <a:latin typeface="Arial"/>
        <a:ea typeface=""/>
        <a:cs typeface="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394</Words>
  <Application>Microsoft Office PowerPoint</Application>
  <PresentationFormat>全屏显示(4:3)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8_默认设计模板</vt:lpstr>
      <vt:lpstr>留学那些事儿                   带您还原真实的留学生活（学习篇）</vt:lpstr>
      <vt:lpstr>有关于我</vt:lpstr>
      <vt:lpstr>那些事儿</vt:lpstr>
      <vt:lpstr>那些事儿</vt:lpstr>
      <vt:lpstr>为什么要留学？</vt:lpstr>
      <vt:lpstr>语言，读还是不读？</vt:lpstr>
      <vt:lpstr>开学，就是一场冷餐会？</vt:lpstr>
      <vt:lpstr>从未有过的挫败感——适应期</vt:lpstr>
      <vt:lpstr>你不是一个人在战斗 Teamwork </vt:lpstr>
      <vt:lpstr>你不是一个人在战斗 Teamwork </vt:lpstr>
      <vt:lpstr>你不是一个人在战斗 Teamwork </vt:lpstr>
      <vt:lpstr>危机！ Research method </vt:lpstr>
      <vt:lpstr>图书馆比家亲</vt:lpstr>
      <vt:lpstr>图书馆比家亲</vt:lpstr>
      <vt:lpstr>72小时的作战 来自论文的压力 </vt:lpstr>
      <vt:lpstr>成功源于自信——Presentation </vt:lpstr>
      <vt:lpstr>真正的考验 Graduation thesis </vt:lpstr>
      <vt:lpstr>真正的考验 Graduation thesis </vt:lpstr>
      <vt:lpstr>教堂的礼乐——永生难忘的记忆</vt:lpstr>
      <vt:lpstr>在北外PASS留学的经历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宋阳</cp:lastModifiedBy>
  <cp:revision>365</cp:revision>
  <dcterms:created xsi:type="dcterms:W3CDTF">2007-03-24T09:21:19Z</dcterms:created>
  <dcterms:modified xsi:type="dcterms:W3CDTF">2012-09-16T20:28:38Z</dcterms:modified>
</cp:coreProperties>
</file>