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0" r:id="rId2"/>
    <p:sldId id="331" r:id="rId3"/>
    <p:sldId id="309" r:id="rId4"/>
    <p:sldId id="310" r:id="rId5"/>
    <p:sldId id="327" r:id="rId6"/>
    <p:sldId id="332" r:id="rId7"/>
    <p:sldId id="333" r:id="rId8"/>
    <p:sldId id="323" r:id="rId9"/>
    <p:sldId id="311" r:id="rId10"/>
    <p:sldId id="313" r:id="rId11"/>
    <p:sldId id="315" r:id="rId12"/>
    <p:sldId id="316" r:id="rId13"/>
    <p:sldId id="335" r:id="rId14"/>
    <p:sldId id="325" r:id="rId15"/>
    <p:sldId id="326" r:id="rId16"/>
    <p:sldId id="324" r:id="rId17"/>
    <p:sldId id="304" r:id="rId18"/>
    <p:sldId id="305" r:id="rId19"/>
    <p:sldId id="317" r:id="rId20"/>
    <p:sldId id="318" r:id="rId21"/>
    <p:sldId id="319" r:id="rId22"/>
    <p:sldId id="320" r:id="rId23"/>
    <p:sldId id="321" r:id="rId24"/>
    <p:sldId id="322" r:id="rId25"/>
    <p:sldId id="276" r:id="rId26"/>
    <p:sldId id="334" r:id="rId27"/>
  </p:sldIdLst>
  <p:sldSz cx="9144000" cy="5143500" type="screen16x9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FFFF"/>
    <a:srgbClr val="0000FF"/>
    <a:srgbClr val="5A9B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40" autoAdjust="0"/>
    <p:restoredTop sz="94714" autoAdjust="0"/>
  </p:normalViewPr>
  <p:slideViewPr>
    <p:cSldViewPr>
      <p:cViewPr>
        <p:scale>
          <a:sx n="83" d="100"/>
          <a:sy n="83" d="100"/>
        </p:scale>
        <p:origin x="-984" y="-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17A738A9-24F7-41FB-970F-D14E647ADF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48389A-55B4-4E9F-9677-74DC08FC5074}" type="datetimeFigureOut">
              <a:rPr lang="zh-CN" altLang="en-US"/>
              <a:pPr>
                <a:defRPr/>
              </a:pPr>
              <a:t>2012-9-11</a:t>
            </a:fld>
            <a:endParaRPr lang="en-US" altLang="zh-CN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674688"/>
            <a:ext cx="59944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79AE77-0253-445C-80A5-D3AE44974D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Snub: insult sb. deliberately, make sb. lose face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9636" name="灯片编号占位符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7181FE-A127-44C2-A611-874A13B6A7D2}" type="slidenum">
              <a:rPr lang="zh-CN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0660" name="灯片编号占位符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86DBC8-8E89-4E33-8BE8-3778169F1429}" type="slidenum">
              <a:rPr lang="zh-CN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684" name="灯片编号占位符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D43D20-8FA2-4A8F-BC7D-12535174BFD5}" type="slidenum">
              <a:rPr lang="zh-CN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2708" name="灯片编号占位符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7FED2B-75D3-44F5-900C-102484C62525}" type="slidenum">
              <a:rPr lang="zh-CN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3732" name="灯片编号占位符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51C677-5E7B-4804-B0FF-474A661E8B0E}" type="slidenum">
              <a:rPr lang="zh-CN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1074738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a typeface="+mn-ea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1017588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a typeface="+mn-ea"/>
            </a:endParaRPr>
          </a:p>
        </p:txBody>
      </p:sp>
      <p:pic>
        <p:nvPicPr>
          <p:cNvPr id="6" name="Picture 21" descr="\\Kejianserver\个人备份\yaojia\参考资料-公司文件\北外网院LOGO\北外网院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659313"/>
            <a:ext cx="31686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新北外PASS基地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659313"/>
            <a:ext cx="38893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390928" y="2028816"/>
            <a:ext cx="5181600" cy="400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32274"/>
            <a:ext cx="79248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0" y="4857750"/>
            <a:ext cx="2133600" cy="184150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857750"/>
            <a:ext cx="2133600" cy="184150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6E48D91E-0CA9-437F-ABE0-4B54FC77EE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Kejianserver\个人备份\yaojia\参考资料-公司文件\北外网院LOGO\logo(无白底)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87875"/>
            <a:ext cx="27352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新北外PASS基地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659313"/>
            <a:ext cx="331311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6C03-43C9-4A96-8B3E-666E74E77E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A9EA-6034-4784-9946-B66012FBCA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03697"/>
            <a:ext cx="4038600" cy="3819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03697"/>
            <a:ext cx="4038600" cy="3819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A2F89-7BC9-484C-AA04-476C654E24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EEAD-72CA-42BC-BF14-E4DA3EEEB3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D86B-4BE5-477E-A3F8-51ABEBB047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4A45-3B95-4A2A-B49E-7C6EF08EC7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10766"/>
            <a:ext cx="7391400" cy="4226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003697"/>
            <a:ext cx="8229600" cy="381952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18F4-4B9F-4752-AF3C-71CC3D2BA8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410767"/>
            <a:ext cx="8229600" cy="44124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DF4A-7B3C-4E1A-A5F5-31A2F5D227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00050"/>
            <a:ext cx="9144000" cy="5143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342900"/>
            <a:ext cx="8229600" cy="514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a typeface="+mn-ea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03300"/>
            <a:ext cx="8229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03200"/>
            <a:ext cx="2133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___ ____________ ___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03200"/>
            <a:ext cx="2133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www.beiwaionline.com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4899025"/>
            <a:ext cx="289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4914900"/>
            <a:ext cx="2133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14D2088A-F23D-41D9-8ADE-357F5EB65A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411163"/>
            <a:ext cx="7391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iwaiclass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iwaiclass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iwaiclass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iwaiclass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eiwaibest.com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411163"/>
            <a:ext cx="7694613" cy="422275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普特英语网</a:t>
            </a:r>
            <a:r>
              <a:rPr lang="en-US" altLang="zh-CN" sz="24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lang="zh-CN" altLang="en-US" sz="24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北外</a:t>
            </a:r>
            <a:r>
              <a:rPr lang="en-US" altLang="zh-CN" sz="24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PASS</a:t>
            </a:r>
            <a:r>
              <a:rPr lang="zh-CN" altLang="en-US" sz="24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留学基地</a:t>
            </a:r>
            <a:r>
              <a:rPr lang="en-US" altLang="zh-CN" sz="24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2012</a:t>
            </a:r>
            <a:r>
              <a:rPr lang="zh-CN" altLang="en-US" sz="24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年秋系列英语讲座</a:t>
            </a:r>
            <a:r>
              <a:rPr lang="en-US" altLang="zh-CN" sz="2400" dirty="0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:</a:t>
            </a:r>
          </a:p>
        </p:txBody>
      </p:sp>
      <p:graphicFrame>
        <p:nvGraphicFramePr>
          <p:cNvPr id="60459" name="Group 43"/>
          <p:cNvGraphicFramePr>
            <a:graphicFrameLocks noGrp="1"/>
          </p:cNvGraphicFramePr>
          <p:nvPr>
            <p:ph idx="4294967295"/>
          </p:nvPr>
        </p:nvGraphicFramePr>
        <p:xfrm>
          <a:off x="250825" y="1203325"/>
          <a:ext cx="8424863" cy="3043873"/>
        </p:xfrm>
        <a:graphic>
          <a:graphicData uri="http://schemas.openxmlformats.org/drawingml/2006/table">
            <a:tbl>
              <a:tblPr/>
              <a:tblGrid>
                <a:gridCol w="1119188"/>
                <a:gridCol w="2425700"/>
                <a:gridCol w="933450"/>
                <a:gridCol w="3946525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11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日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英国求学成功之道 （交际篇）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唐锦兰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北外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PASS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留学基地讲师   副教授   英国诺丁汉大学博士 北京外国语大学英语应用语言学硕士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14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日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英国生活快乐之道 （生活篇）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尚华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北外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PASS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留学基地主讲教师 </a:t>
                      </a:r>
                      <a:b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</a:b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英国兰卡斯特大学商务硕士</a:t>
                      </a:r>
                      <a:b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</a:b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英国兰开斯特大学商业学理科学士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19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日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英国学习进步之道 （学习篇）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宋阳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英国考文垂大学硕士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21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日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在英国还是美国名校学习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你想好了吗？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罗洁文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北外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PASS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留学基地主讲教师 </a:t>
                      </a:r>
                      <a:b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</a:b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英国巴斯大学硕士 </a:t>
                      </a:r>
                      <a:b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</a:b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美国哈佛大学进修生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9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25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日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这样的美国大学生活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你能行吗？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班哲民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北京外国语大学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PASS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留学基地外教 </a:t>
                      </a:r>
                      <a:b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</a:b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哈佛大学语言学和东亚学双学士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10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11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日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用西方的思维方式写作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你准备好了吗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邓亚峤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charset="0"/>
                        </a:rPr>
                        <a:t>美国伊利诺伊大学香槟分校英语语言教育硕士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11163"/>
            <a:ext cx="7391400" cy="422275"/>
          </a:xfrm>
        </p:spPr>
        <p:txBody>
          <a:bodyPr/>
          <a:lstStyle/>
          <a:p>
            <a:r>
              <a:rPr lang="en-US" altLang="zh-CN" sz="2800" b="0" dirty="0" smtClean="0">
                <a:latin typeface="宋体" pitchFamily="2" charset="-122"/>
                <a:ea typeface="宋体" pitchFamily="2" charset="-122"/>
              </a:rPr>
              <a:t>3. Underlying Reasons  </a:t>
            </a:r>
            <a:r>
              <a:rPr lang="zh-CN" altLang="en-US" sz="2800" b="0" dirty="0" smtClean="0">
                <a:latin typeface="宋体" pitchFamily="2" charset="-122"/>
                <a:ea typeface="宋体" pitchFamily="2" charset="-122"/>
              </a:rPr>
              <a:t>主要原因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35125"/>
            <a:ext cx="8064500" cy="23749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zh-CN" sz="2400" b="0" dirty="0" smtClean="0">
                <a:latin typeface="宋体" pitchFamily="2" charset="-122"/>
                <a:ea typeface="宋体" pitchFamily="2" charset="-122"/>
              </a:rPr>
              <a:t>Lack of authentic teaching and learning resources  </a:t>
            </a:r>
            <a:r>
              <a:rPr lang="zh-CN" altLang="en-US" sz="2400" b="0" dirty="0" smtClean="0">
                <a:latin typeface="宋体" pitchFamily="2" charset="-122"/>
                <a:ea typeface="宋体" pitchFamily="2" charset="-122"/>
              </a:rPr>
              <a:t>真实语境的教学材料欠缺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endParaRPr lang="en-US" altLang="zh-CN" sz="2400" b="0" dirty="0" smtClean="0">
              <a:latin typeface="宋体" pitchFamily="2" charset="-122"/>
              <a:ea typeface="宋体" pitchFamily="2" charset="-122"/>
            </a:endParaRP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zh-CN" sz="2400" b="0" dirty="0" smtClean="0">
                <a:latin typeface="宋体" pitchFamily="2" charset="-122"/>
                <a:ea typeface="宋体" pitchFamily="2" charset="-122"/>
              </a:rPr>
              <a:t>Lack of design in classroom activities </a:t>
            </a:r>
            <a:r>
              <a:rPr lang="zh-CN" altLang="en-US" sz="2400" b="0" dirty="0" smtClean="0">
                <a:latin typeface="宋体" pitchFamily="2" charset="-122"/>
                <a:ea typeface="宋体" pitchFamily="2" charset="-122"/>
              </a:rPr>
              <a:t>课堂教学缺乏设计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347788"/>
            <a:ext cx="7391400" cy="422275"/>
          </a:xfrm>
        </p:spPr>
        <p:txBody>
          <a:bodyPr/>
          <a:lstStyle/>
          <a:p>
            <a:endParaRPr lang="zh-CN" altLang="en-US" sz="2800" smtClean="0">
              <a:ea typeface="宋体" charset="-122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139950"/>
            <a:ext cx="7777162" cy="792163"/>
          </a:xfrm>
          <a:solidFill>
            <a:schemeClr val="tx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zh-CN" sz="3600" b="0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3 </a:t>
            </a:r>
            <a:r>
              <a:rPr lang="zh-CN" altLang="en-US" sz="3600" b="0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如何解决和避免这些问题呢</a:t>
            </a:r>
            <a:r>
              <a:rPr lang="en-US" altLang="zh-CN" sz="3600" b="0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daily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3059" b="3059"/>
          <a:stretch>
            <a:fillRect/>
          </a:stretch>
        </p:blipFill>
        <p:spPr>
          <a:xfrm>
            <a:off x="250825" y="987425"/>
            <a:ext cx="4465638" cy="3600450"/>
          </a:xfrm>
        </p:spPr>
      </p:pic>
      <p:pic>
        <p:nvPicPr>
          <p:cNvPr id="9" name="图片 8" descr="affai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006475"/>
            <a:ext cx="40878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23850" y="411163"/>
            <a:ext cx="842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Using Authentic Resources</a:t>
            </a:r>
            <a:r>
              <a:rPr lang="en-US" altLang="zh-CN" sz="2000" b="1" dirty="0">
                <a:solidFill>
                  <a:srgbClr val="FFFFFF"/>
                </a:solidFill>
              </a:rPr>
              <a:t>—for Communication  </a:t>
            </a:r>
            <a:r>
              <a:rPr lang="zh-CN" altLang="en-US" sz="2000" b="1" dirty="0">
                <a:solidFill>
                  <a:srgbClr val="FFFFFF"/>
                </a:solidFill>
                <a:ea typeface="黑体" pitchFamily="2" charset="-122"/>
              </a:rPr>
              <a:t>使用真实语境材料</a:t>
            </a:r>
          </a:p>
        </p:txBody>
      </p:sp>
      <p:sp>
        <p:nvSpPr>
          <p:cNvPr id="22533" name="Text Box 61"/>
          <p:cNvSpPr txBox="1">
            <a:spLocks noChangeArrowheads="1"/>
          </p:cNvSpPr>
          <p:nvPr/>
        </p:nvSpPr>
        <p:spPr bwMode="auto">
          <a:xfrm>
            <a:off x="3000364" y="0"/>
            <a:ext cx="6143636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dirty="0">
                <a:latin typeface="宋体" pitchFamily="2" charset="-122"/>
                <a:ea typeface="宋体" pitchFamily="2" charset="-122"/>
              </a:rPr>
              <a:t> 课程地址：</a:t>
            </a:r>
            <a:r>
              <a:rPr lang="en-US" altLang="zh-CN" sz="1800" dirty="0">
                <a:latin typeface="宋体" pitchFamily="2" charset="-122"/>
                <a:ea typeface="宋体" pitchFamily="2" charset="-122"/>
                <a:hlinkClick r:id="rId4"/>
              </a:rPr>
              <a:t>www.beiwaiclass.com</a:t>
            </a:r>
            <a:r>
              <a:rPr lang="en-US" altLang="zh-CN" sz="18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800" dirty="0">
                <a:latin typeface="宋体" pitchFamily="2" charset="-122"/>
                <a:ea typeface="宋体" pitchFamily="2" charset="-122"/>
              </a:rPr>
              <a:t>北外网络课堂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Using Authentic Resources</a:t>
            </a:r>
            <a:r>
              <a:rPr lang="en-US" altLang="zh-CN" dirty="0" smtClean="0">
                <a:solidFill>
                  <a:srgbClr val="FFFFFF"/>
                </a:solidFill>
              </a:rPr>
              <a:t>—for </a:t>
            </a:r>
            <a:r>
              <a:rPr lang="en-US" altLang="zh-CN" b="0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Communication  </a:t>
            </a:r>
            <a:r>
              <a:rPr lang="zh-CN" altLang="en-US" b="0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使用真实语境材料</a:t>
            </a:r>
            <a:r>
              <a:rPr lang="zh-CN" altLang="en-US" dirty="0" smtClean="0">
                <a:solidFill>
                  <a:srgbClr val="FFFFFF"/>
                </a:solidFill>
                <a:ea typeface="黑体" pitchFamily="2" charset="-122"/>
              </a:rPr>
              <a:t/>
            </a:r>
            <a:br>
              <a:rPr lang="zh-CN" altLang="en-US" dirty="0" smtClean="0">
                <a:solidFill>
                  <a:srgbClr val="FFFFFF"/>
                </a:solidFill>
                <a:ea typeface="黑体" pitchFamily="2" charset="-122"/>
              </a:rPr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www.beiwaionline.com</a:t>
            </a:r>
            <a:endParaRPr lang="en-US" altLang="zh-CN"/>
          </a:p>
        </p:txBody>
      </p:sp>
      <p:pic>
        <p:nvPicPr>
          <p:cNvPr id="5" name="图片占位符 14" descr="leisur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3" b="1353"/>
          <a:stretch>
            <a:fillRect/>
          </a:stretch>
        </p:blipFill>
        <p:spPr>
          <a:xfrm>
            <a:off x="1916097" y="1003300"/>
            <a:ext cx="5311805" cy="3819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11163"/>
            <a:ext cx="7391400" cy="422275"/>
          </a:xfrm>
        </p:spPr>
        <p:txBody>
          <a:bodyPr/>
          <a:lstStyle/>
          <a:p>
            <a:r>
              <a:rPr lang="zh-CN" altLang="en-US" sz="2800" b="0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跨文化交际课程</a:t>
            </a:r>
            <a:r>
              <a:rPr lang="en-US" altLang="zh-CN" sz="2800" b="0" dirty="0" smtClean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: </a:t>
            </a:r>
          </a:p>
        </p:txBody>
      </p:sp>
      <p:pic>
        <p:nvPicPr>
          <p:cNvPr id="23554" name="Picture 4" descr="QQ截图20120910134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6"/>
            <a:ext cx="9144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411163"/>
            <a:ext cx="7694613" cy="422275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/>
            </a:r>
            <a:br>
              <a:rPr lang="en-US" altLang="zh-CN" sz="2800" dirty="0" smtClean="0">
                <a:ea typeface="宋体" charset="-122"/>
              </a:rPr>
            </a:br>
            <a:r>
              <a:rPr lang="en-US" altLang="zh-CN" sz="2800" b="0" dirty="0" smtClean="0">
                <a:latin typeface="宋体" pitchFamily="2" charset="-122"/>
                <a:ea typeface="宋体" pitchFamily="2" charset="-122"/>
              </a:rPr>
              <a:t>Can you ask these questions?</a:t>
            </a:r>
            <a:br>
              <a:rPr lang="en-US" altLang="zh-CN" sz="2800" b="0" dirty="0" smtClean="0">
                <a:latin typeface="宋体" pitchFamily="2" charset="-122"/>
                <a:ea typeface="宋体" pitchFamily="2" charset="-122"/>
              </a:rPr>
            </a:br>
            <a:endParaRPr lang="zh-CN" altLang="en-US" sz="2800" b="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7425"/>
            <a:ext cx="8229600" cy="3819525"/>
          </a:xfrm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24579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5988"/>
            <a:ext cx="9144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932363" y="0"/>
            <a:ext cx="3995737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/>
              <a:t> 课程地址：</a:t>
            </a:r>
            <a:r>
              <a:rPr lang="en-US" altLang="zh-CN" sz="1400">
                <a:hlinkClick r:id="rId3"/>
              </a:rPr>
              <a:t>www.beiwaiclass.com</a:t>
            </a:r>
            <a:r>
              <a:rPr lang="en-US" altLang="zh-CN" sz="1400"/>
              <a:t> </a:t>
            </a:r>
            <a:r>
              <a:rPr lang="zh-CN" altLang="en-US" sz="1400"/>
              <a:t>北外网络课堂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11163"/>
            <a:ext cx="7391400" cy="422275"/>
          </a:xfrm>
          <a:solidFill>
            <a:schemeClr val="tx2"/>
          </a:solidFill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Can you see what is WRONG here?</a:t>
            </a: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7425"/>
            <a:ext cx="8229600" cy="3819525"/>
          </a:xfrm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pic>
        <p:nvPicPr>
          <p:cNvPr id="25603" name="Picture 6" descr="跨文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6"/>
            <a:ext cx="8713787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003800" y="0"/>
            <a:ext cx="3995738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/>
              <a:t> 课程地址：</a:t>
            </a:r>
            <a:r>
              <a:rPr lang="en-US" altLang="zh-CN" sz="1400">
                <a:hlinkClick r:id="rId4"/>
              </a:rPr>
              <a:t>www.beiwaiclass.com</a:t>
            </a:r>
            <a:r>
              <a:rPr lang="en-US" altLang="zh-CN" sz="1400"/>
              <a:t> </a:t>
            </a:r>
            <a:r>
              <a:rPr lang="zh-CN" altLang="en-US" sz="1400"/>
              <a:t>北外网络课堂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australi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3230" b="3230"/>
          <a:stretch>
            <a:fillRect/>
          </a:stretch>
        </p:blipFill>
        <p:spPr>
          <a:xfrm>
            <a:off x="0" y="1058863"/>
            <a:ext cx="4932363" cy="2376487"/>
          </a:xfrm>
        </p:spPr>
      </p:pic>
      <p:sp>
        <p:nvSpPr>
          <p:cNvPr id="27650" name="Rectangle 4"/>
          <p:cNvSpPr txBox="1">
            <a:spLocks noChangeArrowheads="1"/>
          </p:cNvSpPr>
          <p:nvPr/>
        </p:nvSpPr>
        <p:spPr bwMode="auto">
          <a:xfrm>
            <a:off x="755650" y="195263"/>
            <a:ext cx="41767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/>
            <a:r>
              <a:rPr lang="zh-CN" altLang="en-US" sz="2400" b="1">
                <a:solidFill>
                  <a:srgbClr val="FFFFFF"/>
                </a:solidFill>
                <a:ea typeface="黑体" pitchFamily="2" charset="-122"/>
              </a:rPr>
              <a:t>英语国家国情与文化课程</a:t>
            </a:r>
            <a:r>
              <a:rPr lang="en-US" altLang="zh-CN" sz="2400" b="1">
                <a:solidFill>
                  <a:srgbClr val="FFFFFF"/>
                </a:solidFill>
                <a:ea typeface="黑体" pitchFamily="2" charset="-122"/>
              </a:rPr>
              <a:t>:</a:t>
            </a:r>
          </a:p>
        </p:txBody>
      </p:sp>
      <p:pic>
        <p:nvPicPr>
          <p:cNvPr id="10" name="图片占位符 10" descr="canada.jpg"/>
          <p:cNvPicPr>
            <a:picLocks noChangeAspect="1"/>
          </p:cNvPicPr>
          <p:nvPr/>
        </p:nvPicPr>
        <p:blipFill>
          <a:blip r:embed="rId3"/>
          <a:srcRect l="8018" r="8018"/>
          <a:stretch>
            <a:fillRect/>
          </a:stretch>
        </p:blipFill>
        <p:spPr bwMode="auto">
          <a:xfrm>
            <a:off x="4643438" y="1492250"/>
            <a:ext cx="40671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占位符 7" descr="usa.jpg"/>
          <p:cNvPicPr>
            <a:picLocks noGrp="1" noChangeAspect="1"/>
          </p:cNvPicPr>
          <p:nvPr>
            <p:ph idx="4294967295"/>
          </p:nvPr>
        </p:nvPicPr>
        <p:blipFill>
          <a:blip r:embed="rId4"/>
          <a:srcRect l="8263" r="8263"/>
          <a:stretch>
            <a:fillRect/>
          </a:stretch>
        </p:blipFill>
        <p:spPr>
          <a:xfrm>
            <a:off x="1403350" y="2427288"/>
            <a:ext cx="5545138" cy="2181225"/>
          </a:xfrm>
        </p:spPr>
      </p:pic>
      <p:sp>
        <p:nvSpPr>
          <p:cNvPr id="11" name="TextBox 10"/>
          <p:cNvSpPr txBox="1"/>
          <p:nvPr/>
        </p:nvSpPr>
        <p:spPr>
          <a:xfrm>
            <a:off x="344612" y="2225572"/>
            <a:ext cx="1107996" cy="2768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0000"/>
                </a:solidFill>
                <a:ea typeface="宋体" pitchFamily="2" charset="-122"/>
              </a:rPr>
              <a:t>澳大利亚</a:t>
            </a:r>
          </a:p>
        </p:txBody>
      </p:sp>
      <p:grpSp>
        <p:nvGrpSpPr>
          <p:cNvPr id="12" name="TextBox 11"/>
          <p:cNvGrpSpPr>
            <a:grpSpLocks/>
          </p:cNvGrpSpPr>
          <p:nvPr/>
        </p:nvGrpSpPr>
        <p:grpSpPr bwMode="auto">
          <a:xfrm>
            <a:off x="7931150" y="2968625"/>
            <a:ext cx="1609725" cy="774700"/>
            <a:chOff x="4996" y="1870"/>
            <a:chExt cx="883" cy="488"/>
          </a:xfrm>
        </p:grpSpPr>
        <p:pic>
          <p:nvPicPr>
            <p:cNvPr id="27662" name="TextBox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96" y="1870"/>
              <a:ext cx="88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Text Box 9"/>
            <p:cNvSpPr txBox="1">
              <a:spLocks noChangeArrowheads="1"/>
            </p:cNvSpPr>
            <p:nvPr/>
          </p:nvSpPr>
          <p:spPr bwMode="auto">
            <a:xfrm>
              <a:off x="5057" y="1926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800" b="1">
                  <a:solidFill>
                    <a:srgbClr val="FF0000"/>
                  </a:solidFill>
                </a:rPr>
                <a:t>加拿大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97551" y="4026795"/>
            <a:ext cx="649537" cy="2773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0000"/>
                </a:solidFill>
                <a:ea typeface="宋体" pitchFamily="2" charset="-122"/>
              </a:rPr>
              <a:t>美国</a:t>
            </a:r>
          </a:p>
        </p:txBody>
      </p:sp>
      <p:sp>
        <p:nvSpPr>
          <p:cNvPr id="27660" name="矩形 9"/>
          <p:cNvSpPr>
            <a:spLocks noChangeArrowheads="1"/>
          </p:cNvSpPr>
          <p:nvPr/>
        </p:nvSpPr>
        <p:spPr bwMode="auto">
          <a:xfrm>
            <a:off x="6011863" y="842963"/>
            <a:ext cx="2627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800" b="1">
                <a:solidFill>
                  <a:srgbClr val="FF0000"/>
                </a:solidFill>
              </a:rPr>
              <a:t>  时代感、多媒体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1800" b="1">
                <a:solidFill>
                  <a:srgbClr val="FF0000"/>
                </a:solidFill>
              </a:rPr>
              <a:t>  本族语专家开发</a:t>
            </a: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5003800" y="0"/>
            <a:ext cx="3995738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/>
              <a:t> 课程地址：</a:t>
            </a:r>
            <a:r>
              <a:rPr lang="en-US" altLang="zh-CN" sz="1400">
                <a:hlinkClick r:id="rId6"/>
              </a:rPr>
              <a:t>www.beiwaiclass.com</a:t>
            </a:r>
            <a:r>
              <a:rPr lang="en-US" altLang="zh-CN" sz="1400"/>
              <a:t> </a:t>
            </a:r>
            <a:r>
              <a:rPr lang="zh-CN" altLang="en-US" sz="1400"/>
              <a:t>北外网络课堂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 txBox="1">
            <a:spLocks noChangeArrowheads="1"/>
          </p:cNvSpPr>
          <p:nvPr/>
        </p:nvSpPr>
        <p:spPr bwMode="auto">
          <a:xfrm>
            <a:off x="0" y="87313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838200" indent="-838200"/>
            <a:r>
              <a:rPr lang="zh-CN" altLang="en-US" sz="28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        培养国际交往能力</a:t>
            </a:r>
            <a:r>
              <a:rPr lang="en-US" altLang="zh-CN" sz="28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:</a:t>
            </a:r>
          </a:p>
        </p:txBody>
      </p:sp>
      <p:sp>
        <p:nvSpPr>
          <p:cNvPr id="28674" name="矩形 6"/>
          <p:cNvSpPr>
            <a:spLocks noChangeArrowheads="1"/>
          </p:cNvSpPr>
          <p:nvPr/>
        </p:nvSpPr>
        <p:spPr bwMode="auto">
          <a:xfrm>
            <a:off x="6804025" y="488950"/>
            <a:ext cx="20161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黑体" pitchFamily="2" charset="-122"/>
                <a:ea typeface="黑体" pitchFamily="2" charset="-122"/>
              </a:rPr>
              <a:t>国情文化系列</a:t>
            </a:r>
          </a:p>
        </p:txBody>
      </p:sp>
      <p:sp>
        <p:nvSpPr>
          <p:cNvPr id="28675" name="矩形 7"/>
          <p:cNvSpPr>
            <a:spLocks noChangeArrowheads="1"/>
          </p:cNvSpPr>
          <p:nvPr/>
        </p:nvSpPr>
        <p:spPr bwMode="auto">
          <a:xfrm>
            <a:off x="5686425" y="555625"/>
            <a:ext cx="3457575" cy="1190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800" b="1">
                <a:solidFill>
                  <a:srgbClr val="FF0000"/>
                </a:solidFill>
              </a:rPr>
              <a:t> </a:t>
            </a:r>
            <a:r>
              <a:rPr lang="en-US" altLang="zh-CN" sz="1800" b="1">
                <a:solidFill>
                  <a:srgbClr val="FF0000"/>
                </a:solidFill>
              </a:rPr>
              <a:t>Cross-cultural awareness </a:t>
            </a:r>
            <a:r>
              <a:rPr lang="zh-CN" altLang="en-US" sz="1800" b="1">
                <a:solidFill>
                  <a:srgbClr val="FF0000"/>
                </a:solidFill>
              </a:rPr>
              <a:t>跨文化交际能力</a:t>
            </a:r>
          </a:p>
          <a:p>
            <a:pPr>
              <a:buFont typeface="Wingdings" pitchFamily="2" charset="2"/>
              <a:buChar char="Ø"/>
            </a:pPr>
            <a:endParaRPr lang="zh-CN" altLang="en-US" sz="1800" b="1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1800" b="1">
                <a:solidFill>
                  <a:srgbClr val="FF0000"/>
                </a:solidFill>
              </a:rPr>
              <a:t>  </a:t>
            </a:r>
            <a:r>
              <a:rPr lang="en-US" altLang="zh-CN" sz="1800" b="1">
                <a:solidFill>
                  <a:srgbClr val="FF0000"/>
                </a:solidFill>
              </a:rPr>
              <a:t>Critical-thinking </a:t>
            </a:r>
            <a:r>
              <a:rPr lang="zh-CN" altLang="en-US" sz="1800" b="1">
                <a:solidFill>
                  <a:srgbClr val="FF0000"/>
                </a:solidFill>
              </a:rPr>
              <a:t>思辨能 力</a:t>
            </a:r>
          </a:p>
        </p:txBody>
      </p:sp>
      <p:pic>
        <p:nvPicPr>
          <p:cNvPr id="9" name="图片 8" descr="americ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2963"/>
            <a:ext cx="56165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america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3122"/>
            <a:ext cx="61928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68313" y="1600200"/>
            <a:ext cx="3167062" cy="431800"/>
            <a:chOff x="467544" y="2132856"/>
            <a:chExt cx="3168352" cy="576064"/>
          </a:xfrm>
        </p:grpSpPr>
        <p:sp>
          <p:nvSpPr>
            <p:cNvPr id="7" name="椭圆 6"/>
            <p:cNvSpPr/>
            <p:nvPr/>
          </p:nvSpPr>
          <p:spPr>
            <a:xfrm>
              <a:off x="467544" y="2132856"/>
              <a:ext cx="144044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8683" name="TextBox 9"/>
            <p:cNvSpPr txBox="1">
              <a:spLocks noChangeArrowheads="1"/>
            </p:cNvSpPr>
            <p:nvPr/>
          </p:nvSpPr>
          <p:spPr bwMode="auto">
            <a:xfrm>
              <a:off x="1873875" y="2267580"/>
              <a:ext cx="1762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FF0000"/>
                  </a:solidFill>
                </a:rPr>
                <a:t>Research Point</a:t>
              </a:r>
              <a:endParaRPr lang="zh-C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2700338" y="2895600"/>
            <a:ext cx="3052762" cy="431800"/>
            <a:chOff x="467544" y="2132856"/>
            <a:chExt cx="3052936" cy="576064"/>
          </a:xfrm>
        </p:grpSpPr>
        <p:sp>
          <p:nvSpPr>
            <p:cNvPr id="14" name="椭圆 13"/>
            <p:cNvSpPr/>
            <p:nvPr/>
          </p:nvSpPr>
          <p:spPr>
            <a:xfrm>
              <a:off x="467544" y="2132856"/>
              <a:ext cx="1439944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8681" name="TextBox 14"/>
            <p:cNvSpPr txBox="1">
              <a:spLocks noChangeArrowheads="1"/>
            </p:cNvSpPr>
            <p:nvPr/>
          </p:nvSpPr>
          <p:spPr bwMode="auto">
            <a:xfrm>
              <a:off x="1873875" y="2267580"/>
              <a:ext cx="16466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srgbClr val="FF0000"/>
                  </a:solidFill>
                </a:rPr>
                <a:t>Thinking Point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1547813" y="339725"/>
            <a:ext cx="6624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案例：北外</a:t>
            </a:r>
            <a:r>
              <a:rPr lang="en-US" altLang="zh-CN" sz="28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PASS</a:t>
            </a:r>
            <a:r>
              <a:rPr lang="zh-CN" altLang="en-US" sz="28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留学预科基地的全人教育</a:t>
            </a:r>
          </a:p>
        </p:txBody>
      </p:sp>
      <p:pic>
        <p:nvPicPr>
          <p:cNvPr id="29698" name="Picture 4" descr="图片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87425"/>
            <a:ext cx="5900737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411163"/>
            <a:ext cx="9144000" cy="1079500"/>
          </a:xfrm>
          <a:solidFill>
            <a:schemeClr val="tx2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宋体" pitchFamily="2" charset="-122"/>
                <a:ea typeface="宋体" pitchFamily="2" charset="-122"/>
              </a:rPr>
              <a:t>英国求学成功之道</a:t>
            </a:r>
            <a:endParaRPr lang="en-US" altLang="zh-CN" sz="480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71550" y="2859088"/>
            <a:ext cx="7416800" cy="10156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主讲人</a:t>
            </a:r>
            <a:r>
              <a:rPr lang="en-US" altLang="zh-CN" sz="24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:   </a:t>
            </a:r>
            <a:r>
              <a:rPr lang="zh-CN" altLang="en-US" sz="24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唐锦兰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(Tang </a:t>
            </a:r>
            <a:r>
              <a:rPr lang="en-US" altLang="zh-CN" sz="2400" b="1" dirty="0" err="1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Jinlan</a:t>
            </a:r>
            <a:r>
              <a:rPr lang="en-US" altLang="zh-CN" sz="2400" b="1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)  MA   PhD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        </a:t>
            </a: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北外网院       北外</a:t>
            </a:r>
            <a:r>
              <a:rPr lang="en-US" altLang="zh-CN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PASS</a:t>
            </a: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留学基地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6"/>
          <p:cNvSpPr txBox="1">
            <a:spLocks noChangeArrowheads="1"/>
          </p:cNvSpPr>
          <p:nvPr/>
        </p:nvSpPr>
        <p:spPr bwMode="auto">
          <a:xfrm>
            <a:off x="1403350" y="268288"/>
            <a:ext cx="4248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ea typeface="黑体" pitchFamily="2" charset="-122"/>
              </a:rPr>
              <a:t>英语模块</a:t>
            </a:r>
            <a:r>
              <a:rPr lang="en-US" altLang="zh-CN" b="1">
                <a:solidFill>
                  <a:schemeClr val="bg1"/>
                </a:solidFill>
                <a:ea typeface="黑体" pitchFamily="2" charset="-122"/>
              </a:rPr>
              <a:t>:</a:t>
            </a:r>
          </a:p>
        </p:txBody>
      </p:sp>
      <p:pic>
        <p:nvPicPr>
          <p:cNvPr id="31746" name="Picture 7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058863"/>
            <a:ext cx="63214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/>
          <p:cNvSpPr/>
          <p:nvPr/>
        </p:nvSpPr>
        <p:spPr bwMode="auto">
          <a:xfrm>
            <a:off x="285720" y="1357298"/>
            <a:ext cx="2428924" cy="116163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认清短板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842963"/>
            <a:ext cx="63214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左箭头 5"/>
          <p:cNvSpPr/>
          <p:nvPr/>
        </p:nvSpPr>
        <p:spPr bwMode="auto">
          <a:xfrm>
            <a:off x="6215074" y="1357298"/>
            <a:ext cx="2428892" cy="1161633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rgbClr val="FFFFFF"/>
                </a:solidFill>
                <a:latin typeface="Arial" charset="0"/>
                <a:ea typeface="宋体" charset="-122"/>
              </a:rPr>
              <a:t>填补空白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611188" y="268288"/>
            <a:ext cx="3024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FF"/>
                </a:solidFill>
                <a:ea typeface="黑体" pitchFamily="2" charset="-122"/>
              </a:rPr>
              <a:t>学术模块</a:t>
            </a:r>
            <a:r>
              <a:rPr lang="en-US" altLang="zh-CN" b="1">
                <a:solidFill>
                  <a:srgbClr val="FFFFFF"/>
                </a:solidFill>
                <a:ea typeface="黑体" pitchFamily="2" charset="-122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图片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1288" y="1203325"/>
            <a:ext cx="6321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/>
          <p:cNvSpPr/>
          <p:nvPr/>
        </p:nvSpPr>
        <p:spPr bwMode="auto">
          <a:xfrm>
            <a:off x="168245" y="3114675"/>
            <a:ext cx="2428924" cy="116163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直击软肋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971550" y="26828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FF"/>
                </a:solidFill>
                <a:ea typeface="黑体" pitchFamily="2" charset="-122"/>
              </a:rPr>
              <a:t>文化沟通模块</a:t>
            </a:r>
            <a:r>
              <a:rPr lang="en-US" altLang="zh-CN" b="1">
                <a:solidFill>
                  <a:srgbClr val="FFFFFF"/>
                </a:solidFill>
                <a:ea typeface="黑体" pitchFamily="2" charset="-122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图片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915988"/>
            <a:ext cx="63214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左箭头 4"/>
          <p:cNvSpPr/>
          <p:nvPr/>
        </p:nvSpPr>
        <p:spPr bwMode="auto">
          <a:xfrm>
            <a:off x="6362712" y="3114675"/>
            <a:ext cx="2428892" cy="1161634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rgbClr val="FFFFFF"/>
                </a:solidFill>
                <a:latin typeface="Arial" charset="0"/>
                <a:ea typeface="宋体" charset="-122"/>
              </a:rPr>
              <a:t>做好铺垫</a:t>
            </a:r>
          </a:p>
        </p:txBody>
      </p:sp>
      <p:sp>
        <p:nvSpPr>
          <p:cNvPr id="37893" name="Text Box 10"/>
          <p:cNvSpPr txBox="1">
            <a:spLocks noChangeArrowheads="1"/>
          </p:cNvSpPr>
          <p:nvPr/>
        </p:nvSpPr>
        <p:spPr bwMode="auto">
          <a:xfrm>
            <a:off x="539750" y="268288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FF"/>
                </a:solidFill>
                <a:ea typeface="黑体" pitchFamily="2" charset="-122"/>
              </a:rPr>
              <a:t>专业模块</a:t>
            </a:r>
            <a:r>
              <a:rPr lang="en-US" altLang="zh-CN" b="1">
                <a:solidFill>
                  <a:srgbClr val="FFFFFF"/>
                </a:solidFill>
                <a:ea typeface="黑体" pitchFamily="2" charset="-122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11163"/>
            <a:ext cx="7391400" cy="422275"/>
          </a:xfrm>
        </p:spPr>
        <p:txBody>
          <a:bodyPr/>
          <a:lstStyle/>
          <a:p>
            <a:pPr marL="609600" indent="-609600"/>
            <a:r>
              <a:rPr lang="zh-CN" altLang="en-US" sz="2800" b="0" dirty="0" smtClean="0">
                <a:latin typeface="宋体" pitchFamily="2" charset="-122"/>
                <a:ea typeface="宋体" pitchFamily="2" charset="-122"/>
              </a:rPr>
              <a:t>求学成功</a:t>
            </a:r>
            <a:r>
              <a:rPr lang="en-US" altLang="zh-CN" sz="2800" b="0" dirty="0" smtClean="0"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sz="2800" b="0" dirty="0" smtClean="0">
                <a:latin typeface="宋体" pitchFamily="2" charset="-122"/>
                <a:ea typeface="宋体" pitchFamily="2" charset="-122"/>
              </a:rPr>
              <a:t>原则 </a:t>
            </a:r>
            <a:r>
              <a:rPr lang="en-US" altLang="zh-CN" sz="2800" b="0" dirty="0" smtClean="0">
                <a:latin typeface="宋体" pitchFamily="2" charset="-122"/>
                <a:ea typeface="宋体" pitchFamily="2" charset="-122"/>
              </a:rPr>
              <a:t>Take-home rules: </a:t>
            </a:r>
            <a:endParaRPr lang="zh-CN" altLang="en-US" sz="2800" b="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03325"/>
            <a:ext cx="8640762" cy="3095625"/>
          </a:xfrm>
        </p:spPr>
        <p:txBody>
          <a:bodyPr/>
          <a:lstStyle/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Autonomous, independent in learning 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自主学习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Assertive, not arrogant 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自信，但是不自大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Proactive, not passive 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主动，而不被动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Critical, have your own ideas 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有自己观点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Learn to cooperate with your team 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合作精神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Learn to “manage your tutor” (PhD student) “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管理好</a:t>
            </a:r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导师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Know the language, know the culture…..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了解语言</a:t>
            </a:r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了解文化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Polite, polite, polite ……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礼貌</a:t>
            </a:r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礼貌</a:t>
            </a:r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sz="2000" b="0" dirty="0" smtClean="0">
                <a:latin typeface="宋体" pitchFamily="2" charset="-122"/>
                <a:ea typeface="宋体" pitchFamily="2" charset="-122"/>
              </a:rPr>
              <a:t>礼貌</a:t>
            </a:r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1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1042988" y="9874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3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403350" y="1851025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FFFF"/>
                </a:solidFill>
                <a:hlinkClick r:id="rId2"/>
              </a:rPr>
              <a:t>www.beiwaibest.com</a:t>
            </a:r>
            <a:r>
              <a:rPr lang="en-US" altLang="zh-CN" sz="2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0963" name="Picture 5" descr="!cid_2679847E2948459DA91830E1FCAC61A7@zhao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79388" y="120332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您准备好留学和继续英语深造吗</a:t>
            </a:r>
            <a:r>
              <a:rPr lang="en-US" altLang="zh-CN" sz="24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? </a:t>
            </a:r>
            <a:r>
              <a:rPr lang="zh-CN" altLang="en-US" sz="24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请先测测自己的英文水平吧</a:t>
            </a:r>
            <a:r>
              <a:rPr lang="en-US" altLang="zh-CN" sz="2400" dirty="0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www.beiwaionline.com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11163"/>
            <a:ext cx="7391400" cy="422275"/>
          </a:xfrm>
        </p:spPr>
        <p:txBody>
          <a:bodyPr/>
          <a:lstStyle/>
          <a:p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提纲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47788"/>
            <a:ext cx="8229600" cy="2735262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zh-CN" sz="2400" b="0" dirty="0" smtClean="0">
                <a:latin typeface="宋体" pitchFamily="2" charset="-122"/>
                <a:ea typeface="宋体" pitchFamily="2" charset="-122"/>
              </a:rPr>
              <a:t>A brief Introduction to British Universities </a:t>
            </a:r>
            <a:r>
              <a:rPr lang="zh-CN" altLang="en-US" sz="2400" b="0" dirty="0" smtClean="0">
                <a:latin typeface="宋体" pitchFamily="2" charset="-122"/>
                <a:ea typeface="宋体" pitchFamily="2" charset="-122"/>
              </a:rPr>
              <a:t>英国大学简介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zh-CN" sz="2400" b="0" dirty="0" smtClean="0">
                <a:latin typeface="宋体" pitchFamily="2" charset="-122"/>
                <a:ea typeface="宋体" pitchFamily="2" charset="-122"/>
              </a:rPr>
              <a:t>Problems faced by Chinese learners </a:t>
            </a:r>
            <a:r>
              <a:rPr lang="zh-CN" altLang="en-US" sz="2400" b="0" dirty="0" smtClean="0">
                <a:latin typeface="宋体" pitchFamily="2" charset="-122"/>
                <a:ea typeface="宋体" pitchFamily="2" charset="-122"/>
              </a:rPr>
              <a:t>中国学生常遇到的语言问题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zh-CN" sz="2400" b="0" dirty="0" smtClean="0">
                <a:latin typeface="宋体" pitchFamily="2" charset="-122"/>
                <a:ea typeface="宋体" pitchFamily="2" charset="-122"/>
              </a:rPr>
              <a:t>Solutions </a:t>
            </a:r>
            <a:r>
              <a:rPr lang="zh-CN" altLang="en-US" sz="2400" b="0" dirty="0" smtClean="0">
                <a:latin typeface="宋体" pitchFamily="2" charset="-122"/>
                <a:ea typeface="宋体" pitchFamily="2" charset="-122"/>
              </a:rPr>
              <a:t>如何解决这些问题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zh-CN" sz="2400" b="0" dirty="0" smtClean="0">
                <a:latin typeface="宋体" pitchFamily="2" charset="-122"/>
                <a:ea typeface="宋体" pitchFamily="2" charset="-122"/>
              </a:rPr>
              <a:t>Eight take-home rules </a:t>
            </a:r>
            <a:r>
              <a:rPr lang="zh-CN" altLang="en-US" sz="2400" b="0" dirty="0" smtClean="0">
                <a:latin typeface="宋体" pitchFamily="2" charset="-122"/>
                <a:ea typeface="宋体" pitchFamily="2" charset="-122"/>
              </a:rPr>
              <a:t>求学成功</a:t>
            </a:r>
            <a:r>
              <a:rPr lang="en-US" altLang="zh-CN" sz="2400" b="0" dirty="0" smtClean="0"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sz="2400" b="0" dirty="0" smtClean="0">
                <a:latin typeface="宋体" pitchFamily="2" charset="-122"/>
                <a:ea typeface="宋体" pitchFamily="2" charset="-122"/>
              </a:rPr>
              <a:t>原则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11163"/>
            <a:ext cx="7848600" cy="422275"/>
          </a:xfrm>
        </p:spPr>
        <p:txBody>
          <a:bodyPr/>
          <a:lstStyle/>
          <a:p>
            <a:r>
              <a:rPr lang="en-US" altLang="zh-CN" sz="2400" b="0" dirty="0" smtClean="0">
                <a:latin typeface="宋体" pitchFamily="2" charset="-122"/>
                <a:ea typeface="宋体" pitchFamily="2" charset="-122"/>
              </a:rPr>
              <a:t>1. Types of British Universities  </a:t>
            </a:r>
            <a:r>
              <a:rPr lang="zh-CN" altLang="en-US" sz="2400" b="0" dirty="0" smtClean="0">
                <a:latin typeface="宋体" pitchFamily="2" charset="-122"/>
                <a:ea typeface="宋体" pitchFamily="2" charset="-122"/>
              </a:rPr>
              <a:t>英国大学种类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31888"/>
            <a:ext cx="8229600" cy="3240087"/>
          </a:xfrm>
        </p:spPr>
        <p:txBody>
          <a:bodyPr/>
          <a:lstStyle/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Ancient Universities (before 19th century)</a:t>
            </a:r>
          </a:p>
          <a:p>
            <a:pPr lvl="1"/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Oxford Cambridge, St Andrew, Edinburgh, Durham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Red Brick Universities (20th-1963)</a:t>
            </a:r>
          </a:p>
          <a:p>
            <a:pPr lvl="1"/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 Birmingham, Leeds, Nottingham, Manchester, etc.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Plate Glass Universities (1963-1992)</a:t>
            </a:r>
          </a:p>
          <a:p>
            <a:pPr lvl="1"/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York, Essex, etc.</a:t>
            </a:r>
          </a:p>
          <a:p>
            <a:r>
              <a:rPr lang="en-US" altLang="zh-CN" sz="2000" b="0" dirty="0" smtClean="0">
                <a:latin typeface="宋体" pitchFamily="2" charset="-122"/>
                <a:ea typeface="宋体" pitchFamily="2" charset="-122"/>
              </a:rPr>
              <a:t>New Universities </a:t>
            </a:r>
          </a:p>
          <a:p>
            <a:pPr lvl="1"/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Greenwich, Brighton, Derby,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英国大学学制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92250"/>
            <a:ext cx="8229600" cy="1928813"/>
          </a:xfrm>
        </p:spPr>
        <p:txBody>
          <a:bodyPr/>
          <a:lstStyle/>
          <a:p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本科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年</a:t>
            </a:r>
          </a:p>
          <a:p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硕士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年</a:t>
            </a:r>
          </a:p>
          <a:p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博士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3-5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年或以上</a:t>
            </a:r>
            <a:endParaRPr lang="en-US" altLang="zh-CN" b="0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英国大学本科申请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03300"/>
            <a:ext cx="8229600" cy="336867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语言成绩（雅思或者托福）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预科成绩（半年或者一年，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个模块，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2-3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门</a:t>
            </a:r>
            <a:r>
              <a:rPr lang="en-US" altLang="zh-CN" b="0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模块）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高中毕业证书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个人陈述</a:t>
            </a:r>
            <a:endParaRPr lang="en-US" altLang="zh-CN" b="0" dirty="0" smtClean="0">
              <a:latin typeface="宋体" pitchFamily="2" charset="-122"/>
              <a:ea typeface="宋体" pitchFamily="2" charset="-122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zh-CN" altLang="en-US" b="0" dirty="0" smtClean="0">
              <a:latin typeface="宋体" pitchFamily="2" charset="-122"/>
              <a:ea typeface="宋体" pitchFamily="2" charset="-122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银行存款证明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4.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英国硕士申请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31888"/>
            <a:ext cx="7427912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1600" b="0" dirty="0" smtClean="0">
                <a:ea typeface="宋体" charset="-122"/>
              </a:rPr>
              <a:t>已有学士学位的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语言成绩（雅思或者托福）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学士学位证书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个人陈述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推荐信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存款证明</a:t>
            </a:r>
          </a:p>
          <a:p>
            <a:pPr>
              <a:lnSpc>
                <a:spcPct val="80000"/>
              </a:lnSpc>
            </a:pPr>
            <a:r>
              <a:rPr lang="zh-CN" altLang="en-US" sz="1600" b="0" dirty="0" smtClean="0">
                <a:ea typeface="宋体" charset="-122"/>
              </a:rPr>
              <a:t>无学士学位（含专科学历）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语言成绩（雅思或者托福）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预科成绩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前一个学历证书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个人陈述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推荐信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zh-CN" altLang="en-US" sz="1600" dirty="0" smtClean="0">
                <a:ea typeface="宋体" charset="-122"/>
              </a:rPr>
              <a:t>存款证明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9725"/>
            <a:ext cx="9144000" cy="863600"/>
          </a:xfrm>
          <a:solidFill>
            <a:schemeClr val="tx2"/>
          </a:solidFill>
        </p:spPr>
        <p:txBody>
          <a:bodyPr/>
          <a:lstStyle/>
          <a:p>
            <a:r>
              <a:rPr lang="zh-CN" altLang="en-US" sz="2800" smtClean="0">
                <a:latin typeface="黑体" pitchFamily="2" charset="-122"/>
                <a:ea typeface="黑体" pitchFamily="2" charset="-122"/>
              </a:rPr>
              <a:t>本人先前开展的有关中国学生英语困难的研究</a:t>
            </a:r>
            <a:r>
              <a:rPr lang="en-US" altLang="zh-CN" sz="2800" smtClean="0">
                <a:latin typeface="黑体" pitchFamily="2" charset="-122"/>
                <a:ea typeface="黑体" pitchFamily="2" charset="-122"/>
              </a:rPr>
              <a:t>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92250"/>
            <a:ext cx="8536017" cy="2936888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altLang="zh-CN" sz="1400" b="0" dirty="0" smtClean="0">
                <a:ea typeface="宋体" charset="-122"/>
              </a:rPr>
              <a:t>“What language courses haven’t prepared us for: a qualitative study of Chinese students’ language difficulties during a prolonged period of study at a British university” in </a:t>
            </a:r>
            <a:r>
              <a:rPr lang="en-US" altLang="zh-CN" sz="1400" b="0" dirty="0" err="1" smtClean="0">
                <a:ea typeface="宋体" charset="-122"/>
              </a:rPr>
              <a:t>Hu</a:t>
            </a:r>
            <a:r>
              <a:rPr lang="en-US" altLang="zh-CN" sz="1400" b="0" dirty="0" smtClean="0">
                <a:ea typeface="宋体" charset="-122"/>
              </a:rPr>
              <a:t> </a:t>
            </a:r>
            <a:r>
              <a:rPr lang="en-US" altLang="zh-CN" sz="1400" b="0" dirty="0" err="1" smtClean="0">
                <a:ea typeface="宋体" charset="-122"/>
              </a:rPr>
              <a:t>Wenzhong</a:t>
            </a:r>
            <a:r>
              <a:rPr lang="en-US" altLang="zh-CN" sz="1400" b="0" dirty="0" smtClean="0">
                <a:ea typeface="宋体" charset="-122"/>
              </a:rPr>
              <a:t>(ed.). </a:t>
            </a:r>
            <a:r>
              <a:rPr lang="en-US" altLang="zh-CN" sz="1400" b="0" i="1" dirty="0" smtClean="0">
                <a:ea typeface="宋体" charset="-122"/>
              </a:rPr>
              <a:t>Teaching English in China</a:t>
            </a:r>
            <a:r>
              <a:rPr lang="en-US" altLang="zh-CN" sz="1400" b="0" dirty="0" smtClean="0">
                <a:ea typeface="宋体" charset="-122"/>
              </a:rPr>
              <a:t> (III). Foreign Language Teaching and Research Press, Beijing, 362-395. </a:t>
            </a:r>
            <a:r>
              <a:rPr lang="zh-CN" altLang="en-US" sz="1600" b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中国学生英语语言困难分析报告（英文）</a:t>
            </a:r>
          </a:p>
          <a:p>
            <a:pPr marL="381000" indent="-381000">
              <a:lnSpc>
                <a:spcPct val="80000"/>
              </a:lnSpc>
            </a:pPr>
            <a:endParaRPr lang="zh-CN" altLang="en-US" sz="1600" b="0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marL="381000" indent="-381000">
              <a:lnSpc>
                <a:spcPct val="80000"/>
              </a:lnSpc>
            </a:pPr>
            <a:r>
              <a:rPr lang="en-US" altLang="zh-CN" sz="1400" b="0" dirty="0" smtClean="0">
                <a:ea typeface="宋体" charset="-122"/>
              </a:rPr>
              <a:t>“What do Chinese students’ self-reported L2 difficulties in the host environment reveal about our language instruction?” in </a:t>
            </a:r>
            <a:r>
              <a:rPr lang="en-US" altLang="zh-CN" sz="1400" b="0" dirty="0" err="1" smtClean="0">
                <a:ea typeface="宋体" charset="-122"/>
              </a:rPr>
              <a:t>Gaies</a:t>
            </a:r>
            <a:r>
              <a:rPr lang="en-US" altLang="zh-CN" sz="1400" b="0" dirty="0" smtClean="0">
                <a:ea typeface="宋体" charset="-122"/>
              </a:rPr>
              <a:t>, </a:t>
            </a:r>
            <a:r>
              <a:rPr lang="en-US" altLang="zh-CN" sz="1400" b="0" dirty="0" err="1" smtClean="0">
                <a:ea typeface="宋体" charset="-122"/>
              </a:rPr>
              <a:t>Konig</a:t>
            </a:r>
            <a:r>
              <a:rPr lang="en-US" altLang="zh-CN" sz="1400" b="0" dirty="0" smtClean="0">
                <a:ea typeface="宋体" charset="-122"/>
              </a:rPr>
              <a:t>, </a:t>
            </a:r>
            <a:r>
              <a:rPr lang="en-US" altLang="zh-CN" sz="1400" b="0" dirty="0" err="1" smtClean="0">
                <a:ea typeface="宋体" charset="-122"/>
              </a:rPr>
              <a:t>Gao</a:t>
            </a:r>
            <a:r>
              <a:rPr lang="en-US" altLang="zh-CN" sz="1400" b="0" dirty="0" smtClean="0">
                <a:ea typeface="宋体" charset="-122"/>
              </a:rPr>
              <a:t>, Li &amp; Tang (ed.) </a:t>
            </a:r>
            <a:r>
              <a:rPr lang="en-US" altLang="zh-CN" sz="1400" b="0" i="1" dirty="0" smtClean="0">
                <a:ea typeface="宋体" charset="-122"/>
              </a:rPr>
              <a:t>Proceedings of the 2001 International Symposium on Applied Linguistics and Language Teaching.</a:t>
            </a:r>
            <a:r>
              <a:rPr lang="en-US" altLang="zh-CN" sz="1400" b="0" dirty="0" smtClean="0">
                <a:ea typeface="宋体" charset="-122"/>
              </a:rPr>
              <a:t> University Press of Northern Iowa, 660-669. </a:t>
            </a:r>
            <a:r>
              <a:rPr lang="zh-CN" altLang="en-US" sz="1600" b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中国学生英语语言困难对教学的启示（英文）</a:t>
            </a:r>
          </a:p>
          <a:p>
            <a:pPr marL="381000" indent="-381000">
              <a:lnSpc>
                <a:spcPct val="80000"/>
              </a:lnSpc>
            </a:pPr>
            <a:endParaRPr lang="zh-CN" altLang="en-US" sz="1600" b="0" dirty="0" smtClean="0">
              <a:solidFill>
                <a:srgbClr val="0000FF"/>
              </a:solidFill>
              <a:ea typeface="宋体" charset="-122"/>
            </a:endParaRPr>
          </a:p>
          <a:p>
            <a:pPr marL="381000" indent="-381000">
              <a:lnSpc>
                <a:spcPct val="80000"/>
              </a:lnSpc>
            </a:pPr>
            <a:r>
              <a:rPr lang="en-US" altLang="zh-CN" sz="1400" b="0" dirty="0" smtClean="0">
                <a:ea typeface="宋体" charset="-122"/>
              </a:rPr>
              <a:t>Pragmatic failures and what they can tell us? </a:t>
            </a:r>
            <a:r>
              <a:rPr lang="en-US" altLang="zh-CN" sz="1400" b="0" i="1" dirty="0" smtClean="0">
                <a:ea typeface="宋体" charset="-122"/>
              </a:rPr>
              <a:t>Teaching English in China (Quarterly), </a:t>
            </a:r>
            <a:r>
              <a:rPr lang="en-US" altLang="zh-CN" sz="1400" b="0" dirty="0" smtClean="0">
                <a:ea typeface="宋体" charset="-122"/>
              </a:rPr>
              <a:t>25(3), 50-53. Foreign Language Teaching and Research Press.</a:t>
            </a:r>
            <a:r>
              <a:rPr lang="zh-CN" altLang="en-US" sz="1600" b="0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语用失误以及启示（英文）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11163"/>
            <a:ext cx="8713787" cy="422275"/>
          </a:xfrm>
        </p:spPr>
        <p:txBody>
          <a:bodyPr/>
          <a:lstStyle/>
          <a:p>
            <a:r>
              <a:rPr lang="en-US" altLang="zh-CN" sz="2000" smtClean="0">
                <a:ea typeface="宋体" charset="-122"/>
              </a:rPr>
              <a:t>2. Problems by Chinese Students    </a:t>
            </a:r>
            <a:r>
              <a:rPr lang="zh-CN" altLang="en-US" sz="2000" smtClean="0">
                <a:ea typeface="黑体" pitchFamily="2" charset="-122"/>
              </a:rPr>
              <a:t>中国学生海外留学常遇的问题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76350"/>
            <a:ext cx="8229600" cy="3513138"/>
          </a:xfrm>
        </p:spPr>
        <p:txBody>
          <a:bodyPr/>
          <a:lstStyle/>
          <a:p>
            <a:r>
              <a:rPr lang="zh-CN" altLang="en-US" sz="2400" b="0" dirty="0" smtClean="0">
                <a:ea typeface="宋体" charset="-122"/>
              </a:rPr>
              <a:t>反映的问题</a:t>
            </a:r>
            <a:r>
              <a:rPr lang="en-US" altLang="zh-CN" sz="2400" b="0" dirty="0" smtClean="0">
                <a:ea typeface="宋体" charset="-122"/>
              </a:rPr>
              <a:t>:</a:t>
            </a:r>
          </a:p>
          <a:p>
            <a:pPr lvl="1"/>
            <a:r>
              <a:rPr lang="en-US" altLang="zh-CN" sz="2400" dirty="0" smtClean="0">
                <a:ea typeface="宋体" charset="-122"/>
              </a:rPr>
              <a:t>Listening, speaking, cultural </a:t>
            </a:r>
            <a:r>
              <a:rPr lang="zh-CN" altLang="en-US" sz="2400" dirty="0" smtClean="0">
                <a:ea typeface="宋体" charset="-122"/>
              </a:rPr>
              <a:t>听、说、文化方面</a:t>
            </a:r>
          </a:p>
          <a:p>
            <a:r>
              <a:rPr lang="zh-CN" altLang="en-US" sz="2400" b="0" dirty="0" smtClean="0">
                <a:ea typeface="宋体" charset="-122"/>
              </a:rPr>
              <a:t>给外国人的印象</a:t>
            </a:r>
            <a:r>
              <a:rPr lang="en-US" altLang="zh-CN" sz="2400" b="0" dirty="0" smtClean="0">
                <a:ea typeface="宋体" charset="-122"/>
              </a:rPr>
              <a:t>:</a:t>
            </a:r>
          </a:p>
          <a:p>
            <a:pPr lvl="1"/>
            <a:r>
              <a:rPr lang="en-US" altLang="zh-CN" sz="2400" dirty="0" smtClean="0">
                <a:ea typeface="宋体" charset="-122"/>
              </a:rPr>
              <a:t>Speak English like a book </a:t>
            </a:r>
            <a:r>
              <a:rPr lang="zh-CN" altLang="en-US" sz="2400" dirty="0" smtClean="0">
                <a:ea typeface="宋体" charset="-122"/>
              </a:rPr>
              <a:t>书本英语</a:t>
            </a:r>
          </a:p>
          <a:p>
            <a:pPr lvl="1"/>
            <a:r>
              <a:rPr lang="en-US" altLang="zh-CN" sz="2400" dirty="0" smtClean="0">
                <a:ea typeface="宋体" charset="-122"/>
              </a:rPr>
              <a:t>Not very polite </a:t>
            </a:r>
            <a:r>
              <a:rPr lang="zh-CN" altLang="en-US" sz="2400" dirty="0" smtClean="0">
                <a:ea typeface="宋体" charset="-122"/>
              </a:rPr>
              <a:t>缺乏礼貌</a:t>
            </a:r>
          </a:p>
          <a:p>
            <a:pPr lvl="1"/>
            <a:r>
              <a:rPr lang="en-US" altLang="zh-CN" sz="2400" dirty="0" smtClean="0">
                <a:ea typeface="宋体" charset="-122"/>
              </a:rPr>
              <a:t>Tend to keep quiet in the discussion </a:t>
            </a:r>
            <a:r>
              <a:rPr lang="zh-CN" altLang="en-US" sz="2400" dirty="0" smtClean="0">
                <a:ea typeface="宋体" charset="-122"/>
              </a:rPr>
              <a:t>讨论时安静</a:t>
            </a:r>
          </a:p>
          <a:p>
            <a:pPr lvl="1"/>
            <a:r>
              <a:rPr lang="en-US" altLang="zh-CN" sz="2400" dirty="0" smtClean="0">
                <a:ea typeface="宋体" charset="-122"/>
              </a:rPr>
              <a:t>lack of our critical thinking </a:t>
            </a:r>
            <a:r>
              <a:rPr lang="zh-CN" altLang="en-US" sz="2400" dirty="0" smtClean="0">
                <a:ea typeface="宋体" charset="-122"/>
              </a:rPr>
              <a:t>缺乏批判性思维能力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theme/theme1.xml><?xml version="1.0" encoding="utf-8"?>
<a:theme xmlns:a="http://schemas.openxmlformats.org/drawingml/2006/main" name="cdb2004145gl">
  <a:themeElements>
    <a:clrScheme name="sample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cdb2004145gl</Template>
  <TotalTime>1002</TotalTime>
  <Words>843</Words>
  <Application>Microsoft PowerPoint</Application>
  <PresentationFormat>全屏显示(16:9)</PresentationFormat>
  <Paragraphs>136</Paragraphs>
  <Slides>26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cdb2004145gl</vt:lpstr>
      <vt:lpstr>普特英语网-北外PASS留学基地2012年秋系列英语讲座:</vt:lpstr>
      <vt:lpstr>英国求学成功之道</vt:lpstr>
      <vt:lpstr>提纲</vt:lpstr>
      <vt:lpstr>1. Types of British Universities  英国大学种类</vt:lpstr>
      <vt:lpstr>2. 英国大学学制</vt:lpstr>
      <vt:lpstr>3. 英国大学本科申请</vt:lpstr>
      <vt:lpstr>4. 英国硕士申请</vt:lpstr>
      <vt:lpstr>本人先前开展的有关中国学生英语困难的研究:</vt:lpstr>
      <vt:lpstr>2. Problems by Chinese Students    中国学生海外留学常遇的问题</vt:lpstr>
      <vt:lpstr>3. Underlying Reasons  主要原因</vt:lpstr>
      <vt:lpstr>幻灯片 11</vt:lpstr>
      <vt:lpstr>幻灯片 12</vt:lpstr>
      <vt:lpstr>Using Authentic Resources—for Communication  使用真实语境材料 </vt:lpstr>
      <vt:lpstr>跨文化交际课程: </vt:lpstr>
      <vt:lpstr> Can you ask these questions? </vt:lpstr>
      <vt:lpstr>Can you see what is WRONG here?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求学成功8原则 Take-home rules: </vt:lpstr>
      <vt:lpstr>幻灯片 25</vt:lpstr>
      <vt:lpstr>幻灯片 26</vt:lpstr>
    </vt:vector>
  </TitlesOfParts>
  <Company>Beiwaionline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北外网院英语专业特色</dc:title>
  <dc:creator>User</dc:creator>
  <cp:lastModifiedBy>User</cp:lastModifiedBy>
  <cp:revision>81</cp:revision>
  <dcterms:created xsi:type="dcterms:W3CDTF">2012-08-31T01:27:17Z</dcterms:created>
  <dcterms:modified xsi:type="dcterms:W3CDTF">2012-09-11T10:43:33Z</dcterms:modified>
</cp:coreProperties>
</file>