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37"/>
  </p:notesMasterIdLst>
  <p:sldIdLst>
    <p:sldId id="256" r:id="rId3"/>
    <p:sldId id="284" r:id="rId4"/>
    <p:sldId id="299" r:id="rId5"/>
    <p:sldId id="300" r:id="rId6"/>
    <p:sldId id="301" r:id="rId7"/>
    <p:sldId id="326" r:id="rId8"/>
    <p:sldId id="302" r:id="rId9"/>
    <p:sldId id="324" r:id="rId10"/>
    <p:sldId id="325" r:id="rId11"/>
    <p:sldId id="281" r:id="rId12"/>
    <p:sldId id="293" r:id="rId13"/>
    <p:sldId id="285" r:id="rId14"/>
    <p:sldId id="294" r:id="rId15"/>
    <p:sldId id="295" r:id="rId16"/>
    <p:sldId id="304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9" r:id="rId28"/>
    <p:sldId id="316" r:id="rId29"/>
    <p:sldId id="323" r:id="rId30"/>
    <p:sldId id="317" r:id="rId31"/>
    <p:sldId id="318" r:id="rId32"/>
    <p:sldId id="320" r:id="rId33"/>
    <p:sldId id="321" r:id="rId34"/>
    <p:sldId id="322" r:id="rId35"/>
    <p:sldId id="28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5978" autoAdjust="0"/>
  </p:normalViewPr>
  <p:slideViewPr>
    <p:cSldViewPr>
      <p:cViewPr varScale="1">
        <p:scale>
          <a:sx n="57" d="100"/>
          <a:sy n="57" d="100"/>
        </p:scale>
        <p:origin x="-147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5FA7A704-9F1C-4FD3-85D1-57AF2D7FD0E8}" type="datetimeFigureOut">
              <a:pPr/>
              <a:t>2018-12-04</a:t>
            </a:fld>
            <a:endParaRPr 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F7EBFB8C-BBFF-4397-A51C-1E92596422A9}" type="slidenum">
              <a:pPr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178549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zh-CN" smtClean="0"/>
              <a:pPr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385247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altLang="zh-CN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081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altLang="zh-CN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545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altLang="zh-CN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045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altLang="zh-CN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584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altLang="zh-CN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241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altLang="zh-CN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977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altLang="zh-CN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036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D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altLang="zh-CN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765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altLang="zh-CN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001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 latinLnBrk="0">
              <a:defRPr lang="zh-CN"/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22" name="Shap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 latinLnBrk="0">
              <a:buNone/>
              <a:defRPr lang="zh-CN"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CN" altLang="en-US" smtClean="0"/>
              <a:t>单击以编辑母版副标题样式</a:t>
            </a:r>
            <a:endParaRPr lang="zh-CN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20" name="Shap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10" name="Shap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dirty="0"/>
          </a:p>
        </p:txBody>
      </p:sp>
      <p:sp>
        <p:nvSpPr>
          <p:cNvPr id="3" name="Shape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>
              <a:lnSpc>
                <a:spcPct val="150000"/>
              </a:lnSpc>
              <a:defRPr sz="2000"/>
            </a:lvl3pPr>
            <a:lvl4pPr>
              <a:lnSpc>
                <a:spcPct val="150000"/>
              </a:lnSpc>
              <a:defRPr sz="1800"/>
            </a:lvl4pPr>
            <a:lvl5pPr>
              <a:lnSpc>
                <a:spcPct val="150000"/>
              </a:lnSpc>
              <a:defRPr sz="1800"/>
            </a:lvl5pPr>
          </a:lstStyle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 latinLnBrk="0">
              <a:lnSpc>
                <a:spcPts val="4500"/>
              </a:lnSpc>
              <a:buNone/>
              <a:defRPr lang="zh-CN" sz="4000" b="1" cap="all"/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 latinLnBrk="0">
              <a:lnSpc>
                <a:spcPts val="2300"/>
              </a:lnSpc>
              <a:spcBef>
                <a:spcPts val="0"/>
              </a:spcBef>
              <a:buNone/>
              <a:defRPr lang="zh-CN"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lang="zh-CN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 latinLnBrk="0">
              <a:defRPr lang="zh-CN" sz="2800"/>
            </a:lvl1pPr>
            <a:lvl2pPr>
              <a:defRPr lang="zh-CN" sz="2400"/>
            </a:lvl2pPr>
            <a:lvl3pPr>
              <a:defRPr lang="zh-CN" sz="2000"/>
            </a:lvl3pPr>
            <a:lvl4pPr>
              <a:defRPr lang="zh-CN" sz="1800"/>
            </a:lvl4pPr>
            <a:lvl5pPr>
              <a:defRPr lang="zh-CN" sz="1800"/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 latinLnBrk="0">
              <a:defRPr lang="zh-CN" sz="2800"/>
            </a:lvl1pPr>
            <a:lvl2pPr>
              <a:defRPr lang="zh-CN" sz="2400"/>
            </a:lvl2pPr>
            <a:lvl3pPr>
              <a:defRPr lang="zh-CN" sz="2000"/>
            </a:lvl3pPr>
            <a:lvl4pPr>
              <a:defRPr lang="zh-CN" sz="1800"/>
            </a:lvl4pPr>
            <a:lvl5pPr>
              <a:defRPr lang="zh-CN" sz="1800"/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关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 latinLnBrk="0">
              <a:defRPr lang="zh-CN" sz="4500" b="1" cap="none" baseline="0"/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 latinLnBrk="0">
              <a:lnSpc>
                <a:spcPct val="100000"/>
              </a:lnSpc>
              <a:spcBef>
                <a:spcPts val="100"/>
              </a:spcBef>
              <a:buNone/>
              <a:defRPr lang="zh-CN" sz="1900" b="0">
                <a:solidFill>
                  <a:schemeClr val="tx1"/>
                </a:solidFill>
              </a:defRPr>
            </a:lvl1pPr>
            <a:lvl2pPr>
              <a:buNone/>
              <a:defRPr lang="zh-CN" sz="2000" b="1"/>
            </a:lvl2pPr>
            <a:lvl3pPr>
              <a:buNone/>
              <a:defRPr lang="zh-CN" sz="1800" b="1"/>
            </a:lvl3pPr>
            <a:lvl4pPr>
              <a:buNone/>
              <a:defRPr lang="zh-CN" sz="1600" b="1"/>
            </a:lvl4pPr>
            <a:lvl5pPr>
              <a:buNone/>
              <a:defRPr lang="zh-CN" sz="1600" b="1"/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 latinLnBrk="0">
              <a:lnSpc>
                <a:spcPct val="100000"/>
              </a:lnSpc>
              <a:spcBef>
                <a:spcPts val="100"/>
              </a:spcBef>
              <a:buNone/>
              <a:defRPr lang="zh-CN" sz="1900" b="0">
                <a:solidFill>
                  <a:schemeClr val="tx1"/>
                </a:solidFill>
              </a:defRPr>
            </a:lvl1pPr>
            <a:lvl2pPr>
              <a:buNone/>
              <a:defRPr lang="zh-CN" sz="2000" b="1"/>
            </a:lvl2pPr>
            <a:lvl3pPr>
              <a:buNone/>
              <a:defRPr lang="zh-CN" sz="1800" b="1"/>
            </a:lvl3pPr>
            <a:lvl4pPr>
              <a:buNone/>
              <a:defRPr lang="zh-CN" sz="1600" b="1"/>
            </a:lvl4pPr>
            <a:lvl5pPr>
              <a:buNone/>
              <a:defRPr lang="zh-CN" sz="1600" b="1"/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 latinLnBrk="0">
              <a:lnSpc>
                <a:spcPct val="100000"/>
              </a:lnSpc>
              <a:spcBef>
                <a:spcPts val="700"/>
              </a:spcBef>
              <a:defRPr lang="zh-CN" sz="2400"/>
            </a:lvl1pPr>
            <a:lvl2pPr>
              <a:lnSpc>
                <a:spcPct val="100000"/>
              </a:lnSpc>
              <a:spcBef>
                <a:spcPts val="700"/>
              </a:spcBef>
              <a:defRPr lang="zh-CN" sz="2000"/>
            </a:lvl2pPr>
            <a:lvl3pPr>
              <a:lnSpc>
                <a:spcPct val="100000"/>
              </a:lnSpc>
              <a:spcBef>
                <a:spcPts val="700"/>
              </a:spcBef>
              <a:defRPr lang="zh-CN" sz="1800"/>
            </a:lvl3pPr>
            <a:lvl4pPr>
              <a:lnSpc>
                <a:spcPct val="100000"/>
              </a:lnSpc>
              <a:spcBef>
                <a:spcPts val="700"/>
              </a:spcBef>
              <a:defRPr lang="zh-CN" sz="1600"/>
            </a:lvl4pPr>
            <a:lvl5pPr>
              <a:lnSpc>
                <a:spcPct val="100000"/>
              </a:lnSpc>
              <a:spcBef>
                <a:spcPts val="700"/>
              </a:spcBef>
              <a:defRPr lang="zh-CN" sz="1600"/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 latinLnBrk="0">
              <a:lnSpc>
                <a:spcPct val="100000"/>
              </a:lnSpc>
              <a:spcBef>
                <a:spcPts val="700"/>
              </a:spcBef>
              <a:defRPr lang="zh-CN" sz="2400"/>
            </a:lvl1pPr>
            <a:lvl2pPr>
              <a:lnSpc>
                <a:spcPct val="100000"/>
              </a:lnSpc>
              <a:spcBef>
                <a:spcPts val="700"/>
              </a:spcBef>
              <a:defRPr lang="zh-CN" sz="2000"/>
            </a:lvl2pPr>
            <a:lvl3pPr>
              <a:lnSpc>
                <a:spcPct val="100000"/>
              </a:lnSpc>
              <a:spcBef>
                <a:spcPts val="700"/>
              </a:spcBef>
              <a:defRPr lang="zh-CN" sz="1800"/>
            </a:lvl3pPr>
            <a:lvl4pPr>
              <a:lnSpc>
                <a:spcPct val="100000"/>
              </a:lnSpc>
              <a:spcBef>
                <a:spcPts val="700"/>
              </a:spcBef>
              <a:defRPr lang="zh-CN" sz="1600"/>
            </a:lvl4pPr>
            <a:lvl5pPr>
              <a:lnSpc>
                <a:spcPct val="100000"/>
              </a:lnSpc>
              <a:spcBef>
                <a:spcPts val="700"/>
              </a:spcBef>
              <a:defRPr lang="zh-CN" sz="1600"/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 latinLnBrk="0">
              <a:lnSpc>
                <a:spcPts val="2000"/>
              </a:lnSpc>
              <a:buNone/>
              <a:defRPr lang="zh-CN" sz="2200" b="1" cap="all" baseline="0"/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 latinLnBrk="0">
              <a:lnSpc>
                <a:spcPct val="100000"/>
              </a:lnSpc>
              <a:spcBef>
                <a:spcPts val="0"/>
              </a:spcBef>
              <a:buNone/>
              <a:defRPr lang="zh-CN" sz="1400"/>
            </a:lvl1pPr>
            <a:lvl2pPr>
              <a:buNone/>
              <a:defRPr lang="zh-CN" sz="1200"/>
            </a:lvl2pPr>
            <a:lvl3pPr>
              <a:buNone/>
              <a:defRPr lang="zh-CN" sz="1000"/>
            </a:lvl3pPr>
            <a:lvl4pPr>
              <a:buNone/>
              <a:defRPr lang="zh-CN" sz="900"/>
            </a:lvl4pPr>
            <a:lvl5pPr>
              <a:buNone/>
              <a:defRPr lang="zh-CN" sz="900"/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 latinLnBrk="0">
              <a:defRPr lang="zh-CN" sz="3200"/>
            </a:lvl1pPr>
            <a:lvl2pPr>
              <a:defRPr lang="zh-CN" sz="2800"/>
            </a:lvl2pPr>
            <a:lvl3pPr>
              <a:defRPr lang="zh-CN" sz="2400"/>
            </a:lvl3pPr>
            <a:lvl4pPr>
              <a:defRPr lang="zh-CN" sz="2000"/>
            </a:lvl4pPr>
            <a:lvl5pPr>
              <a:defRPr lang="zh-CN" sz="2000"/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 latinLnBrk="0">
              <a:buNone/>
              <a:defRPr lang="zh-CN" sz="2100" b="1">
                <a:effectLst/>
              </a:defRPr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pPr/>
              <a:t>2018-12-04</a:t>
            </a:fld>
            <a:endParaRPr lang="zh-CN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pPr/>
              <a:t>‹#›</a:t>
            </a:fld>
            <a:endParaRPr lang="zh-CN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zh-CN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 latinLnBrk="0">
              <a:buNone/>
              <a:defRPr lang="zh-CN" sz="3200"/>
            </a:lvl1pPr>
            <a:extLst/>
          </a:lstStyle>
          <a:p>
            <a:pPr marL="0" algn="l"/>
            <a:r>
              <a:rPr lang="zh-CN" altLang="en-US" smtClean="0"/>
              <a:t>单击图标添加图片</a:t>
            </a:r>
            <a:endParaRPr lang="zh-CN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 latinLnBrk="0">
              <a:lnSpc>
                <a:spcPts val="1600"/>
              </a:lnSpc>
              <a:spcBef>
                <a:spcPts val="0"/>
              </a:spcBef>
              <a:buNone/>
              <a:defRPr lang="zh-CN" sz="1400">
                <a:solidFill>
                  <a:srgbClr val="777777"/>
                </a:solidFill>
              </a:defRPr>
            </a:lvl1pPr>
            <a:lvl2pPr>
              <a:defRPr lang="zh-CN" sz="1200"/>
            </a:lvl2pPr>
            <a:lvl3pPr>
              <a:defRPr lang="zh-CN" sz="1000"/>
            </a:lvl3pPr>
            <a:lvl4pPr>
              <a:defRPr lang="zh-CN" sz="900"/>
            </a:lvl4pPr>
            <a:lvl5pPr>
              <a:defRPr lang="zh-CN" sz="900"/>
            </a:lvl5pPr>
            <a:extLst/>
          </a:lstStyle>
          <a:p>
            <a:pPr lvl="0"/>
            <a:r>
              <a:rPr lang="zh-CN" altLang="en-US" smtClean="0"/>
              <a:t>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  <p:sp>
        <p:nvSpPr>
          <p:cNvPr id="5" name="Rectangl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zh-CN"/>
              <a:t>单击此处编辑母版标题样式</a:t>
            </a:r>
          </a:p>
        </p:txBody>
      </p:sp>
      <p:sp>
        <p:nvSpPr>
          <p:cNvPr id="9" name="Rectangl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  <a:p>
            <a:pPr lvl="5"/>
            <a:r>
              <a:rPr lang="zh-CN"/>
              <a:t>第六级</a:t>
            </a:r>
          </a:p>
          <a:p>
            <a:pPr lvl="6"/>
            <a:r>
              <a:rPr lang="zh-CN"/>
              <a:t>第七级</a:t>
            </a:r>
          </a:p>
          <a:p>
            <a:pPr lvl="7"/>
            <a:r>
              <a:rPr lang="zh-CN"/>
              <a:t>第八级</a:t>
            </a:r>
          </a:p>
          <a:p>
            <a:pPr lvl="8"/>
            <a:r>
              <a:rPr lang="zh-CN"/>
              <a:t>第九级</a:t>
            </a:r>
          </a:p>
        </p:txBody>
      </p:sp>
      <p:sp>
        <p:nvSpPr>
          <p:cNvPr id="24" name="Rectangl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latinLnBrk="0">
              <a:defRPr lang="zh-CN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pPr algn="r"/>
              <a:t>2018-12-04</a:t>
            </a:fld>
            <a:endParaRPr lang="zh-CN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latinLnBrk="0">
              <a:defRPr lang="zh-CN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Rectangl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latinLnBrk="0">
              <a:defRPr lang="zh-CN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pPr algn="ctr"/>
              <a:t>‹#›</a:t>
            </a:fld>
            <a:endParaRPr lang="zh-CN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lang="zh-CN"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lang="zh-CN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lang="zh-CN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lang="zh-CN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zh-CN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zh-CN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zh-CN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zh-CN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zh-CN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zh-CN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zh-CN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zh-CN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zh-CN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程序设计基础考</a:t>
            </a:r>
            <a:r>
              <a:rPr lang="zh-CN" altLang="en-US" dirty="0" smtClean="0"/>
              <a:t>前串讲</a:t>
            </a:r>
            <a:endParaRPr lang="zh-C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4124672"/>
            <a:ext cx="7406640" cy="1752600"/>
          </a:xfrm>
        </p:spPr>
        <p:txBody>
          <a:bodyPr/>
          <a:lstStyle/>
          <a:p>
            <a:r>
              <a:rPr lang="zh-CN" altLang="en-US" dirty="0" smtClean="0"/>
              <a:t>梁野 副教授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2018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04</a:t>
            </a:r>
            <a:r>
              <a:rPr lang="zh-CN" altLang="en-US" dirty="0" smtClean="0"/>
              <a:t>日</a:t>
            </a:r>
            <a:endParaRPr 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第二部分</a:t>
            </a:r>
            <a:r>
              <a:rPr lang="zh-CN" altLang="en-US" dirty="0"/>
              <a:t>：程序运行结果判断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zh-CN" altLang="en-US" dirty="0"/>
              <a:t>若</a:t>
            </a:r>
            <a:r>
              <a:rPr lang="en-US" altLang="zh-CN" dirty="0"/>
              <a:t>w</a:t>
            </a:r>
            <a:r>
              <a:rPr lang="zh-CN" altLang="en-US" dirty="0"/>
              <a:t>＝</a:t>
            </a:r>
            <a:r>
              <a:rPr lang="en-US" altLang="zh-CN" dirty="0"/>
              <a:t>1</a:t>
            </a:r>
            <a:r>
              <a:rPr lang="zh-CN" altLang="en-US" dirty="0"/>
              <a:t>，</a:t>
            </a:r>
            <a:r>
              <a:rPr lang="en-US" altLang="zh-CN" dirty="0"/>
              <a:t>x</a:t>
            </a:r>
            <a:r>
              <a:rPr lang="zh-CN" altLang="en-US" dirty="0"/>
              <a:t>＝</a:t>
            </a:r>
            <a:r>
              <a:rPr lang="en-US" altLang="zh-CN" dirty="0"/>
              <a:t>2</a:t>
            </a:r>
            <a:r>
              <a:rPr lang="zh-CN" altLang="en-US" dirty="0"/>
              <a:t>，</a:t>
            </a:r>
            <a:r>
              <a:rPr lang="en-US" altLang="zh-CN" dirty="0"/>
              <a:t>y</a:t>
            </a:r>
            <a:r>
              <a:rPr lang="zh-CN" altLang="en-US" dirty="0"/>
              <a:t>＝</a:t>
            </a:r>
            <a:r>
              <a:rPr lang="en-US" altLang="zh-CN" dirty="0"/>
              <a:t>3</a:t>
            </a:r>
            <a:r>
              <a:rPr lang="zh-CN" altLang="en-US" dirty="0"/>
              <a:t>，</a:t>
            </a:r>
            <a:r>
              <a:rPr lang="en-US" altLang="zh-CN" dirty="0"/>
              <a:t>z</a:t>
            </a:r>
            <a:r>
              <a:rPr lang="zh-CN" altLang="en-US" dirty="0"/>
              <a:t>＝</a:t>
            </a:r>
            <a:r>
              <a:rPr lang="en-US" altLang="zh-CN" dirty="0"/>
              <a:t>4</a:t>
            </a:r>
            <a:r>
              <a:rPr lang="zh-CN" altLang="en-US" dirty="0"/>
              <a:t>，则条件表达式</a:t>
            </a:r>
            <a:r>
              <a:rPr lang="en-US" altLang="zh-CN" dirty="0"/>
              <a:t>w&lt;</a:t>
            </a:r>
            <a:r>
              <a:rPr lang="en-US" altLang="zh-CN" dirty="0" err="1"/>
              <a:t>x?w:y</a:t>
            </a:r>
            <a:r>
              <a:rPr lang="en-US" altLang="zh-CN" dirty="0"/>
              <a:t>&lt;</a:t>
            </a:r>
            <a:r>
              <a:rPr lang="en-US" altLang="zh-CN" dirty="0" err="1"/>
              <a:t>z?y:z</a:t>
            </a:r>
            <a:r>
              <a:rPr lang="zh-CN" altLang="en-US" dirty="0"/>
              <a:t>的值是（    ）。</a:t>
            </a:r>
          </a:p>
          <a:p>
            <a:pPr marL="82296" indent="0">
              <a:buNone/>
            </a:pPr>
            <a:r>
              <a:rPr lang="en-US" altLang="zh-CN" dirty="0" smtClean="0"/>
              <a:t>(</a:t>
            </a:r>
            <a:r>
              <a:rPr lang="en-US" altLang="zh-CN" dirty="0"/>
              <a:t>A) </a:t>
            </a:r>
            <a:r>
              <a:rPr lang="en-US" altLang="zh-CN" dirty="0"/>
              <a:t>1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(B) </a:t>
            </a:r>
            <a:r>
              <a:rPr lang="en-US" altLang="zh-CN" dirty="0"/>
              <a:t>2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(C) </a:t>
            </a:r>
            <a:r>
              <a:rPr lang="en-US" altLang="zh-CN" dirty="0"/>
              <a:t>3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(D) </a:t>
            </a:r>
            <a:r>
              <a:rPr lang="en-US" altLang="zh-CN" dirty="0" smtClean="0"/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933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第二部分：</a:t>
            </a:r>
            <a:r>
              <a:rPr lang="zh-CN" altLang="en-US" dirty="0" smtClean="0"/>
              <a:t>程序</a:t>
            </a:r>
            <a:r>
              <a:rPr lang="zh-CN" altLang="en-US" dirty="0"/>
              <a:t>运行结果</a:t>
            </a:r>
            <a:r>
              <a:rPr lang="zh-CN" altLang="en-US" dirty="0" smtClean="0"/>
              <a:t>判断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lnSpc>
                <a:spcPct val="100000"/>
              </a:lnSpc>
              <a:buNone/>
            </a:pPr>
            <a:r>
              <a:rPr lang="zh-CN" altLang="en-US" sz="2400" dirty="0"/>
              <a:t>有以下程序 </a:t>
            </a:r>
          </a:p>
          <a:p>
            <a:pPr marL="82296" indent="0">
              <a:lnSpc>
                <a:spcPct val="100000"/>
              </a:lnSpc>
              <a:buNone/>
            </a:pPr>
            <a:r>
              <a:rPr lang="en-US" altLang="zh-CN" sz="2400" dirty="0" smtClean="0"/>
              <a:t>main</a:t>
            </a:r>
            <a:r>
              <a:rPr lang="zh-CN" altLang="en-US" sz="2400" dirty="0"/>
              <a:t>（    ） </a:t>
            </a:r>
          </a:p>
          <a:p>
            <a:pPr marL="82296" indent="0">
              <a:lnSpc>
                <a:spcPct val="100000"/>
              </a:lnSpc>
              <a:buNone/>
            </a:pPr>
            <a:r>
              <a:rPr lang="en-US" altLang="zh-CN" sz="2400" dirty="0"/>
              <a:t>{</a:t>
            </a:r>
          </a:p>
          <a:p>
            <a:pPr marL="82296" indent="0">
              <a:lnSpc>
                <a:spcPct val="100000"/>
              </a:lnSpc>
              <a:buNone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 </a:t>
            </a:r>
            <a:r>
              <a:rPr lang="en-US" altLang="zh-CN" sz="2400" dirty="0" err="1" smtClean="0"/>
              <a:t>int</a:t>
            </a:r>
            <a:r>
              <a:rPr lang="en-US" altLang="zh-CN" sz="2400" dirty="0" smtClean="0"/>
              <a:t> </a:t>
            </a:r>
            <a:r>
              <a:rPr lang="en-US" altLang="zh-CN" sz="2400" dirty="0"/>
              <a:t>a[]={1,2,3,4},y,*p=&amp;a[3]; </a:t>
            </a:r>
          </a:p>
          <a:p>
            <a:pPr marL="82296" indent="0">
              <a:lnSpc>
                <a:spcPct val="100000"/>
              </a:lnSpc>
              <a:buNone/>
            </a:pPr>
            <a:r>
              <a:rPr lang="en-US" altLang="zh-CN" sz="2400" dirty="0"/>
              <a:t>   </a:t>
            </a:r>
            <a:r>
              <a:rPr lang="en-US" altLang="zh-CN" sz="2400" dirty="0" smtClean="0"/>
              <a:t>  - </a:t>
            </a:r>
            <a:r>
              <a:rPr lang="en-US" altLang="zh-CN" sz="2400" dirty="0"/>
              <a:t>- p; </a:t>
            </a:r>
          </a:p>
          <a:p>
            <a:pPr marL="82296" indent="0">
              <a:lnSpc>
                <a:spcPct val="100000"/>
              </a:lnSpc>
              <a:buNone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 y</a:t>
            </a:r>
            <a:r>
              <a:rPr lang="en-US" altLang="zh-CN" sz="2400" dirty="0"/>
              <a:t>=*p; </a:t>
            </a:r>
          </a:p>
          <a:p>
            <a:pPr marL="82296" indent="0">
              <a:lnSpc>
                <a:spcPct val="100000"/>
              </a:lnSpc>
              <a:buNone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 </a:t>
            </a:r>
            <a:r>
              <a:rPr lang="en-US" altLang="zh-CN" sz="2400" dirty="0" err="1" smtClean="0"/>
              <a:t>printf</a:t>
            </a:r>
            <a:r>
              <a:rPr lang="en-US" altLang="zh-CN" sz="2400" dirty="0"/>
              <a:t>("y=%d\</a:t>
            </a:r>
            <a:r>
              <a:rPr lang="en-US" altLang="zh-CN" sz="2400" dirty="0" err="1"/>
              <a:t>n",y</a:t>
            </a:r>
            <a:r>
              <a:rPr lang="en-US" altLang="zh-CN" sz="2400" dirty="0"/>
              <a:t>); </a:t>
            </a:r>
          </a:p>
          <a:p>
            <a:pPr marL="82296" indent="0">
              <a:lnSpc>
                <a:spcPct val="100000"/>
              </a:lnSpc>
              <a:buNone/>
            </a:pPr>
            <a:r>
              <a:rPr lang="en-US" altLang="zh-CN" sz="2400" dirty="0"/>
              <a:t>} </a:t>
            </a:r>
          </a:p>
          <a:p>
            <a:pPr marL="82296" indent="0">
              <a:lnSpc>
                <a:spcPct val="100000"/>
              </a:lnSpc>
              <a:buNone/>
            </a:pPr>
            <a:r>
              <a:rPr lang="zh-CN" altLang="en-US" sz="2400" dirty="0"/>
              <a:t>程序的运行结果是（    ）。 </a:t>
            </a:r>
            <a:endParaRPr lang="en-US" altLang="zh-CN" sz="2400" dirty="0" smtClean="0"/>
          </a:p>
          <a:p>
            <a:pPr marL="82296" indent="0">
              <a:lnSpc>
                <a:spcPct val="100000"/>
              </a:lnSpc>
              <a:buNone/>
            </a:pPr>
            <a:r>
              <a:rPr lang="en-US" altLang="zh-CN" sz="2400" dirty="0"/>
              <a:t>(A) </a:t>
            </a:r>
            <a:r>
              <a:rPr lang="en-US" altLang="zh-CN" sz="2400" dirty="0" smtClean="0"/>
              <a:t>y=0		(B</a:t>
            </a:r>
            <a:r>
              <a:rPr lang="en-US" altLang="zh-CN" sz="2400" dirty="0"/>
              <a:t>) </a:t>
            </a:r>
            <a:r>
              <a:rPr lang="en-US" altLang="zh-CN" sz="2400" dirty="0" smtClean="0"/>
              <a:t>y=1</a:t>
            </a:r>
            <a:endParaRPr lang="en-US" altLang="zh-CN" sz="2400" dirty="0"/>
          </a:p>
          <a:p>
            <a:pPr marL="82296" indent="0">
              <a:lnSpc>
                <a:spcPct val="100000"/>
              </a:lnSpc>
              <a:buNone/>
            </a:pPr>
            <a:r>
              <a:rPr lang="en-US" altLang="zh-CN" sz="2400" dirty="0"/>
              <a:t>(C) </a:t>
            </a:r>
            <a:r>
              <a:rPr lang="en-US" altLang="zh-CN" sz="2400" dirty="0" smtClean="0"/>
              <a:t>y=2		(D</a:t>
            </a:r>
            <a:r>
              <a:rPr lang="en-US" altLang="zh-CN" sz="2400" dirty="0"/>
              <a:t>) </a:t>
            </a:r>
            <a:r>
              <a:rPr lang="en-US" altLang="zh-CN" sz="2400" dirty="0" smtClean="0"/>
              <a:t>y=3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4082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/>
              <a:t>：仿写程序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zh-CN" altLang="en-US" dirty="0"/>
              <a:t>请写出实现选择结构的三种语句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82296" indent="0">
              <a:buNone/>
            </a:pPr>
            <a:r>
              <a:rPr lang="zh-CN" altLang="en-US" dirty="0" smtClean="0"/>
              <a:t>写出</a:t>
            </a:r>
            <a:r>
              <a:rPr lang="zh-CN" altLang="en-US" dirty="0"/>
              <a:t>关键字，表达式和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pPr marL="82296" indent="0">
              <a:buNone/>
            </a:pPr>
            <a:r>
              <a:rPr lang="zh-CN" altLang="en-US" dirty="0" smtClean="0"/>
              <a:t>用</a:t>
            </a:r>
            <a:r>
              <a:rPr lang="zh-CN" altLang="en-US" dirty="0"/>
              <a:t>“表达式”和“语句</a:t>
            </a:r>
            <a:r>
              <a:rPr lang="en-US" altLang="zh-CN" dirty="0" err="1"/>
              <a:t>i</a:t>
            </a:r>
            <a:r>
              <a:rPr lang="en-US" altLang="zh-CN" dirty="0"/>
              <a:t>”</a:t>
            </a:r>
            <a:r>
              <a:rPr lang="zh-CN" altLang="en-US" dirty="0"/>
              <a:t>（</a:t>
            </a:r>
            <a:r>
              <a:rPr lang="en-US" altLang="zh-CN" dirty="0" err="1"/>
              <a:t>i</a:t>
            </a:r>
            <a:r>
              <a:rPr lang="en-US" altLang="zh-CN" dirty="0"/>
              <a:t>=1,2,…</a:t>
            </a:r>
            <a:r>
              <a:rPr lang="zh-CN" altLang="en-US" dirty="0" smtClean="0"/>
              <a:t>）表示。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7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059760"/>
          </a:xfrm>
        </p:spPr>
        <p:txBody>
          <a:bodyPr>
            <a:noAutofit/>
          </a:bodyPr>
          <a:lstStyle/>
          <a:p>
            <a:pPr marL="82296" indent="0">
              <a:lnSpc>
                <a:spcPts val="2000"/>
              </a:lnSpc>
              <a:buNone/>
            </a:pPr>
            <a:r>
              <a:rPr lang="zh-CN" altLang="en-US" sz="2400" dirty="0"/>
              <a:t>单分支</a:t>
            </a:r>
            <a:r>
              <a:rPr lang="en-US" altLang="zh-CN" sz="2400" dirty="0"/>
              <a:t>if</a:t>
            </a:r>
            <a:r>
              <a:rPr lang="zh-CN" altLang="en-US" sz="2400" dirty="0"/>
              <a:t>选择结构，一般格式为：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if ( </a:t>
            </a:r>
            <a:r>
              <a:rPr lang="zh-CN" altLang="en-US" sz="2400" dirty="0"/>
              <a:t>表达式 </a:t>
            </a:r>
            <a:r>
              <a:rPr lang="en-US" altLang="zh-CN" sz="2400" dirty="0"/>
              <a:t>)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{ </a:t>
            </a:r>
            <a:r>
              <a:rPr lang="zh-CN" altLang="en-US" sz="2400" dirty="0" smtClean="0"/>
              <a:t>语句</a:t>
            </a:r>
            <a:r>
              <a:rPr lang="en-US" altLang="zh-CN" sz="2400" dirty="0" smtClean="0"/>
              <a:t>;}</a:t>
            </a:r>
            <a:endParaRPr lang="zh-CN" altLang="en-US" sz="2400" dirty="0"/>
          </a:p>
          <a:p>
            <a:pPr marL="82296" indent="0">
              <a:lnSpc>
                <a:spcPts val="2000"/>
              </a:lnSpc>
              <a:buNone/>
            </a:pPr>
            <a:endParaRPr lang="en-US" altLang="zh-CN" sz="2400" dirty="0" smtClean="0"/>
          </a:p>
          <a:p>
            <a:pPr marL="82296" indent="0">
              <a:lnSpc>
                <a:spcPts val="2000"/>
              </a:lnSpc>
              <a:buNone/>
            </a:pPr>
            <a:r>
              <a:rPr lang="zh-CN" altLang="en-US" sz="2400" dirty="0" smtClean="0"/>
              <a:t>双</a:t>
            </a:r>
            <a:r>
              <a:rPr lang="zh-CN" altLang="en-US" sz="2400" dirty="0"/>
              <a:t>分支</a:t>
            </a:r>
            <a:r>
              <a:rPr lang="en-US" altLang="zh-CN" sz="2400" dirty="0"/>
              <a:t>if-else</a:t>
            </a:r>
            <a:r>
              <a:rPr lang="zh-CN" altLang="en-US" sz="2400" dirty="0"/>
              <a:t>选择结构，一般格式为：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if ( </a:t>
            </a:r>
            <a:r>
              <a:rPr lang="zh-CN" altLang="en-US" sz="2400" dirty="0"/>
              <a:t>表达式 </a:t>
            </a:r>
            <a:r>
              <a:rPr lang="en-US" altLang="zh-CN" sz="2400" dirty="0"/>
              <a:t>)  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    { </a:t>
            </a:r>
            <a:r>
              <a:rPr lang="zh-CN" altLang="en-US" sz="2400" dirty="0"/>
              <a:t>语句</a:t>
            </a:r>
            <a:r>
              <a:rPr lang="en-US" altLang="zh-CN" sz="2400" dirty="0" smtClean="0"/>
              <a:t>1;} </a:t>
            </a:r>
            <a:endParaRPr lang="en-US" altLang="zh-CN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else  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{ </a:t>
            </a:r>
            <a:r>
              <a:rPr lang="zh-CN" altLang="en-US" sz="2400" dirty="0"/>
              <a:t>语句</a:t>
            </a:r>
            <a:r>
              <a:rPr lang="en-US" altLang="zh-CN" sz="2400" dirty="0" smtClean="0"/>
              <a:t>2;}</a:t>
            </a:r>
            <a:endParaRPr lang="zh-CN" altLang="en-US" sz="2400" dirty="0"/>
          </a:p>
          <a:p>
            <a:pPr marL="82296" indent="0">
              <a:lnSpc>
                <a:spcPts val="2000"/>
              </a:lnSpc>
              <a:buNone/>
            </a:pPr>
            <a:endParaRPr lang="en-US" altLang="zh-CN" sz="2400" dirty="0" smtClean="0"/>
          </a:p>
          <a:p>
            <a:pPr marL="82296" indent="0">
              <a:lnSpc>
                <a:spcPts val="2000"/>
              </a:lnSpc>
              <a:buNone/>
            </a:pPr>
            <a:r>
              <a:rPr lang="zh-CN" altLang="en-US" sz="2400" dirty="0" smtClean="0"/>
              <a:t>多</a:t>
            </a:r>
            <a:r>
              <a:rPr lang="zh-CN" altLang="en-US" sz="2400" dirty="0"/>
              <a:t>分支 </a:t>
            </a:r>
            <a:r>
              <a:rPr lang="en-US" altLang="zh-CN" sz="2400" dirty="0"/>
              <a:t>switch</a:t>
            </a:r>
            <a:r>
              <a:rPr lang="zh-CN" altLang="en-US" sz="2400" dirty="0"/>
              <a:t>选择结构，一般格式为：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switch( </a:t>
            </a:r>
            <a:r>
              <a:rPr lang="zh-CN" altLang="en-US" sz="2400" dirty="0"/>
              <a:t>表达式 </a:t>
            </a:r>
            <a:r>
              <a:rPr lang="en-US" altLang="zh-CN" sz="2400" dirty="0"/>
              <a:t>)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{   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    case  </a:t>
            </a:r>
            <a:r>
              <a:rPr lang="zh-CN" altLang="en-US" sz="2400" dirty="0"/>
              <a:t>常量表达式</a:t>
            </a:r>
            <a:r>
              <a:rPr lang="en-US" altLang="zh-CN" sz="2400" dirty="0"/>
              <a:t>1:  [</a:t>
            </a:r>
            <a:r>
              <a:rPr lang="zh-CN" altLang="en-US" sz="2400" dirty="0"/>
              <a:t>语句序列</a:t>
            </a:r>
            <a:r>
              <a:rPr lang="en-US" altLang="zh-CN" sz="2400" dirty="0"/>
              <a:t>1;] [break;]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case  </a:t>
            </a:r>
            <a:r>
              <a:rPr lang="zh-CN" altLang="en-US" sz="2400" dirty="0"/>
              <a:t>常量表达式</a:t>
            </a:r>
            <a:r>
              <a:rPr lang="en-US" altLang="zh-CN" sz="2400" dirty="0"/>
              <a:t>2:  [</a:t>
            </a:r>
            <a:r>
              <a:rPr lang="zh-CN" altLang="en-US" sz="2400" dirty="0"/>
              <a:t>语句序列</a:t>
            </a:r>
            <a:r>
              <a:rPr lang="en-US" altLang="zh-CN" sz="2400" dirty="0"/>
              <a:t>2;] [break;]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    ……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case  </a:t>
            </a:r>
            <a:r>
              <a:rPr lang="zh-CN" altLang="en-US" sz="2400" dirty="0"/>
              <a:t>常量表达式</a:t>
            </a:r>
            <a:r>
              <a:rPr lang="en-US" altLang="zh-CN" sz="2400" dirty="0"/>
              <a:t>n:  [</a:t>
            </a:r>
            <a:r>
              <a:rPr lang="zh-CN" altLang="en-US" sz="2400" dirty="0"/>
              <a:t>语句序列</a:t>
            </a:r>
            <a:r>
              <a:rPr lang="en-US" altLang="zh-CN" sz="2400" dirty="0"/>
              <a:t>n;] [break;]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    default</a:t>
            </a:r>
            <a:r>
              <a:rPr lang="en-US" altLang="zh-CN" sz="2400" dirty="0"/>
              <a:t>: </a:t>
            </a:r>
            <a:r>
              <a:rPr lang="zh-CN" altLang="en-US" sz="2400" dirty="0"/>
              <a:t>语句序列</a:t>
            </a:r>
            <a:r>
              <a:rPr lang="en-US" altLang="zh-CN" sz="2400" dirty="0"/>
              <a:t>n+1;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}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3970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 smtClean="0"/>
              <a:t>：</a:t>
            </a:r>
            <a:r>
              <a:rPr lang="zh-CN" altLang="en-US" dirty="0"/>
              <a:t>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zh-CN" altLang="en-US" dirty="0"/>
              <a:t>以下程序片段使某输入的两个整数有序输出。根据此原理叙述并写出实现如下功能的程序：输入一个字符串，使有序</a:t>
            </a:r>
            <a:r>
              <a:rPr lang="en-US" altLang="zh-CN" dirty="0"/>
              <a:t>(</a:t>
            </a:r>
            <a:r>
              <a:rPr lang="zh-CN" altLang="en-US" dirty="0"/>
              <a:t>增序</a:t>
            </a:r>
            <a:r>
              <a:rPr lang="en-US" altLang="zh-CN" dirty="0"/>
              <a:t>)</a:t>
            </a:r>
            <a:r>
              <a:rPr lang="zh-CN" altLang="en-US" dirty="0"/>
              <a:t>输出。</a:t>
            </a:r>
          </a:p>
          <a:p>
            <a:pPr marL="82296" indent="0">
              <a:buNone/>
            </a:pPr>
            <a:r>
              <a:rPr lang="en-US" altLang="zh-CN" dirty="0" err="1"/>
              <a:t>scanf</a:t>
            </a:r>
            <a:r>
              <a:rPr lang="en-US" altLang="zh-CN" dirty="0" smtClean="0"/>
              <a:t>(</a:t>
            </a:r>
            <a:r>
              <a:rPr lang="en-US" altLang="zh-CN" dirty="0"/>
              <a:t>"</a:t>
            </a:r>
            <a:r>
              <a:rPr lang="en-US" altLang="zh-CN" dirty="0" smtClean="0"/>
              <a:t>%</a:t>
            </a:r>
            <a:r>
              <a:rPr lang="en-US" altLang="zh-CN" dirty="0" err="1" smtClean="0"/>
              <a:t>d%d</a:t>
            </a:r>
            <a:r>
              <a:rPr lang="en-US" altLang="zh-CN" dirty="0"/>
              <a:t>"</a:t>
            </a:r>
            <a:r>
              <a:rPr lang="en-US" altLang="zh-CN" dirty="0" smtClean="0"/>
              <a:t>,&amp;</a:t>
            </a:r>
            <a:r>
              <a:rPr lang="en-US" altLang="zh-CN" dirty="0" err="1"/>
              <a:t>a,&amp;b</a:t>
            </a:r>
            <a:r>
              <a:rPr lang="en-US" altLang="zh-CN" dirty="0"/>
              <a:t>);</a:t>
            </a:r>
          </a:p>
          <a:p>
            <a:pPr marL="82296" indent="0">
              <a:buNone/>
            </a:pPr>
            <a:r>
              <a:rPr lang="en-US" altLang="zh-CN" dirty="0"/>
              <a:t>if(a&gt;b)</a:t>
            </a:r>
          </a:p>
          <a:p>
            <a:pPr marL="82296" indent="0">
              <a:buNone/>
            </a:pPr>
            <a:r>
              <a:rPr lang="en-US" altLang="zh-CN" dirty="0" smtClean="0"/>
              <a:t>{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 smtClean="0"/>
              <a:t>	c=a</a:t>
            </a:r>
            <a:r>
              <a:rPr lang="en-US" altLang="zh-CN" dirty="0"/>
              <a:t>; </a:t>
            </a:r>
          </a:p>
          <a:p>
            <a:pPr marL="82296" indent="0">
              <a:buNone/>
            </a:pPr>
            <a:r>
              <a:rPr lang="en-US" altLang="zh-CN" dirty="0" smtClean="0"/>
              <a:t>	a=b</a:t>
            </a:r>
            <a:r>
              <a:rPr lang="en-US" altLang="zh-CN" dirty="0"/>
              <a:t>;</a:t>
            </a:r>
          </a:p>
          <a:p>
            <a:pPr marL="82296" indent="0">
              <a:buNone/>
            </a:pPr>
            <a:r>
              <a:rPr lang="en-US" altLang="zh-CN" dirty="0" smtClean="0"/>
              <a:t>	b=a</a:t>
            </a:r>
            <a:r>
              <a:rPr lang="en-US" altLang="zh-CN" dirty="0"/>
              <a:t>; </a:t>
            </a:r>
          </a:p>
          <a:p>
            <a:pPr marL="82296" indent="0">
              <a:buNone/>
            </a:pPr>
            <a:r>
              <a:rPr lang="en-US" altLang="zh-CN" dirty="0"/>
              <a:t>}</a:t>
            </a:r>
          </a:p>
          <a:p>
            <a:pPr marL="82296" indent="0">
              <a:buNone/>
            </a:pPr>
            <a:r>
              <a:rPr lang="en-US" altLang="zh-CN" dirty="0" err="1"/>
              <a:t>printf</a:t>
            </a:r>
            <a:r>
              <a:rPr lang="en-US" altLang="zh-CN" dirty="0" smtClean="0"/>
              <a:t>(</a:t>
            </a:r>
            <a:r>
              <a:rPr lang="en-US" altLang="zh-CN" dirty="0"/>
              <a:t>"</a:t>
            </a:r>
            <a:r>
              <a:rPr lang="en-US" altLang="zh-CN" dirty="0" smtClean="0"/>
              <a:t>%</a:t>
            </a:r>
            <a:r>
              <a:rPr lang="en-US" altLang="zh-CN" dirty="0"/>
              <a:t>d&lt;%</a:t>
            </a:r>
            <a:r>
              <a:rPr lang="en-US" altLang="zh-CN" dirty="0" smtClean="0"/>
              <a:t>d</a:t>
            </a:r>
            <a:r>
              <a:rPr lang="en-US" altLang="zh-CN" dirty="0"/>
              <a:t>"</a:t>
            </a:r>
            <a:r>
              <a:rPr lang="en-US" altLang="zh-CN" dirty="0" smtClean="0"/>
              <a:t>, </a:t>
            </a:r>
            <a:r>
              <a:rPr lang="en-US" altLang="zh-CN" dirty="0"/>
              <a:t>a, b);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7975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408712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zh-CN" altLang="en-US" sz="2400" dirty="0"/>
              <a:t>输入一个字符串，通过内外循环比较每个字符和其以后字符的大小，如果后面的字符大于当前字符，调序即可。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gets(s); </a:t>
            </a:r>
            <a:r>
              <a:rPr lang="en-US" altLang="zh-CN" sz="2400" dirty="0" smtClean="0"/>
              <a:t>   </a:t>
            </a:r>
            <a:endParaRPr lang="zh-CN" altLang="en-US" sz="2400" dirty="0" smtClean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for(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=0;s[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]!='\0';i++)     </a:t>
            </a:r>
            <a:endParaRPr lang="zh-CN" altLang="en-US" sz="2400" dirty="0" smtClean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{ </a:t>
            </a:r>
            <a:endParaRPr lang="en-US" altLang="zh-CN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	for(j=1+i;s[j</a:t>
            </a:r>
            <a:r>
              <a:rPr lang="en-US" altLang="zh-CN" sz="2400" dirty="0"/>
              <a:t>]!='\0';j++)   </a:t>
            </a:r>
            <a:endParaRPr lang="zh-CN" altLang="en-US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zh-CN" altLang="en-US" sz="2400" dirty="0"/>
              <a:t> </a:t>
            </a:r>
            <a:r>
              <a:rPr lang="en-US" altLang="zh-CN" sz="2400" dirty="0" smtClean="0"/>
              <a:t>	{ </a:t>
            </a:r>
            <a:endParaRPr lang="en-US" altLang="zh-CN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		if(s[</a:t>
            </a:r>
            <a:r>
              <a:rPr lang="en-US" altLang="zh-CN" sz="2400" dirty="0" err="1" smtClean="0"/>
              <a:t>i</a:t>
            </a:r>
            <a:r>
              <a:rPr lang="en-US" altLang="zh-CN" sz="2400" dirty="0"/>
              <a:t>]&gt;s[j]) </a:t>
            </a:r>
            <a:endParaRPr lang="zh-CN" altLang="en-US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zh-CN" altLang="en-US" sz="2400" dirty="0"/>
              <a:t>       </a:t>
            </a:r>
            <a:r>
              <a:rPr lang="en-US" altLang="zh-CN" sz="2400" dirty="0" smtClean="0"/>
              <a:t>	{</a:t>
            </a:r>
            <a:endParaRPr lang="en-US" altLang="zh-CN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			n=s[j</a:t>
            </a:r>
            <a:r>
              <a:rPr lang="en-US" altLang="zh-CN" sz="2400" dirty="0"/>
              <a:t>];     </a:t>
            </a:r>
            <a:endParaRPr lang="zh-CN" altLang="en-US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			s[j</a:t>
            </a:r>
            <a:r>
              <a:rPr lang="en-US" altLang="zh-CN" sz="2400" dirty="0"/>
              <a:t>]=s[</a:t>
            </a:r>
            <a:r>
              <a:rPr lang="en-US" altLang="zh-CN" sz="2400" dirty="0" err="1"/>
              <a:t>i</a:t>
            </a:r>
            <a:r>
              <a:rPr lang="en-US" altLang="zh-CN" sz="2400" dirty="0"/>
              <a:t>];  </a:t>
            </a:r>
            <a:endParaRPr lang="zh-CN" altLang="en-US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			s[</a:t>
            </a:r>
            <a:r>
              <a:rPr lang="en-US" altLang="zh-CN" sz="2400" dirty="0" err="1" smtClean="0"/>
              <a:t>i</a:t>
            </a:r>
            <a:r>
              <a:rPr lang="en-US" altLang="zh-CN" sz="2400" dirty="0"/>
              <a:t>]=n;     </a:t>
            </a:r>
            <a:endParaRPr lang="zh-CN" altLang="en-US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 smtClean="0"/>
              <a:t>		}</a:t>
            </a:r>
            <a:endParaRPr lang="en-US" altLang="zh-CN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	}</a:t>
            </a:r>
            <a:endParaRPr lang="en-US" altLang="zh-CN" sz="24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} 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400" dirty="0"/>
              <a:t>puts(s); 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9227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 smtClean="0"/>
              <a:t>：仿写程序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/>
              <a:t>输出一行字符，分别统计出其中英文字母，空格，数字和其他字符的个数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 smtClean="0"/>
              <a:t>画</a:t>
            </a:r>
            <a:r>
              <a:rPr lang="zh-CN" altLang="en-US" sz="2400" dirty="0"/>
              <a:t>出流程图。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9738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88640"/>
            <a:ext cx="8034096" cy="6059760"/>
          </a:xfrm>
        </p:spPr>
        <p:txBody>
          <a:bodyPr>
            <a:noAutofit/>
          </a:bodyPr>
          <a:lstStyle/>
          <a:p>
            <a:pPr marL="82296" indent="0">
              <a:lnSpc>
                <a:spcPts val="2000"/>
              </a:lnSpc>
              <a:buNone/>
            </a:pPr>
            <a:endParaRPr lang="en-US" altLang="zh-CN" sz="2000" dirty="0"/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7358"/>
            <a:ext cx="4896543" cy="662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4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 smtClean="0"/>
              <a:t>：仿写程序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2000" dirty="0"/>
              <a:t>以下程序片段可以打印如</a:t>
            </a:r>
            <a:r>
              <a:rPr lang="zh-CN" altLang="en-US" sz="2000" dirty="0" smtClean="0"/>
              <a:t>图的</a:t>
            </a:r>
            <a:r>
              <a:rPr lang="zh-CN" altLang="en-US" sz="2000" dirty="0"/>
              <a:t>正直角形的乘法表：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for(</a:t>
            </a:r>
            <a:r>
              <a:rPr lang="en-US" altLang="zh-CN" sz="2000" dirty="0" err="1"/>
              <a:t>i</a:t>
            </a:r>
            <a:r>
              <a:rPr lang="en-US" altLang="zh-CN" sz="2000" dirty="0"/>
              <a:t>=1;i&lt;=9;i++)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("%d ",</a:t>
            </a:r>
            <a:r>
              <a:rPr lang="en-US" altLang="zh-CN" sz="2000" dirty="0" err="1"/>
              <a:t>i</a:t>
            </a:r>
            <a:r>
              <a:rPr lang="en-US" altLang="zh-CN" sz="2000" dirty="0"/>
              <a:t>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 err="1"/>
              <a:t>printf</a:t>
            </a:r>
            <a:r>
              <a:rPr lang="en-US" altLang="zh-CN" sz="2000" dirty="0"/>
              <a:t>("\n_____________\n");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for(j=9;j&gt;=1;j--)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{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 smtClean="0"/>
              <a:t>	for(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=1;i</a:t>
            </a:r>
            <a:r>
              <a:rPr lang="en-US" altLang="zh-CN" sz="2000" dirty="0"/>
              <a:t>&lt;=9;i++)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	{</a:t>
            </a:r>
            <a:endParaRPr lang="en-US" altLang="zh-CN" sz="2000" dirty="0"/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 smtClean="0"/>
              <a:t>		if(</a:t>
            </a:r>
            <a:r>
              <a:rPr lang="en-US" altLang="zh-CN" sz="2000" dirty="0" err="1" smtClean="0"/>
              <a:t>i</a:t>
            </a:r>
            <a:r>
              <a:rPr lang="en-US" altLang="zh-CN" sz="2000" dirty="0"/>
              <a:t>&lt;=j-1)   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 smtClean="0"/>
              <a:t>		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 ");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  </a:t>
            </a:r>
            <a:r>
              <a:rPr lang="en-US" altLang="zh-CN" sz="2000" dirty="0" smtClean="0"/>
              <a:t>		else  </a:t>
            </a:r>
            <a:endParaRPr lang="en-US" altLang="zh-CN" sz="2000" dirty="0"/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 smtClean="0"/>
              <a:t>		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("%2d ",</a:t>
            </a:r>
            <a:r>
              <a:rPr lang="en-US" altLang="zh-CN" sz="2000" dirty="0" err="1"/>
              <a:t>i</a:t>
            </a:r>
            <a:r>
              <a:rPr lang="en-US" altLang="zh-CN" sz="2000" dirty="0"/>
              <a:t>*j);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 smtClean="0"/>
              <a:t>	}</a:t>
            </a:r>
            <a:endParaRPr lang="en-US" altLang="zh-CN" sz="2000" dirty="0"/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 smtClean="0"/>
              <a:t>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("\n");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2000" dirty="0"/>
              <a:t>｝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2000" dirty="0"/>
              <a:t>请以此为基础，稍作改动写出打印如</a:t>
            </a:r>
            <a:r>
              <a:rPr lang="zh-CN" altLang="en-US" sz="2000" dirty="0" smtClean="0"/>
              <a:t>图所</a:t>
            </a:r>
            <a:r>
              <a:rPr lang="zh-CN" altLang="en-US" sz="2000" dirty="0"/>
              <a:t>示的倒三角形的乘法表。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9" t="22174" r="38057" b="52147"/>
          <a:stretch>
            <a:fillRect/>
          </a:stretch>
        </p:blipFill>
        <p:spPr bwMode="auto">
          <a:xfrm>
            <a:off x="1547663" y="44624"/>
            <a:ext cx="638278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9" t="47852" r="38057" b="24838"/>
          <a:stretch>
            <a:fillRect/>
          </a:stretch>
        </p:blipFill>
        <p:spPr bwMode="auto">
          <a:xfrm>
            <a:off x="1547663" y="44624"/>
            <a:ext cx="6523489" cy="188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387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59632" y="188640"/>
            <a:ext cx="7056784" cy="6059760"/>
          </a:xfrm>
        </p:spPr>
        <p:txBody>
          <a:bodyPr>
            <a:noAutofit/>
          </a:bodyPr>
          <a:lstStyle/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#include&lt;</a:t>
            </a:r>
            <a:r>
              <a:rPr lang="en-US" altLang="zh-CN" sz="2000" dirty="0" err="1"/>
              <a:t>stdio.h</a:t>
            </a:r>
            <a:r>
              <a:rPr lang="en-US" altLang="zh-CN" sz="2000" dirty="0"/>
              <a:t>&gt; </a:t>
            </a:r>
            <a:endParaRPr lang="zh-CN" altLang="en-US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void main() </a:t>
            </a:r>
            <a:endParaRPr lang="zh-CN" altLang="en-US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{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	</a:t>
            </a:r>
            <a:r>
              <a:rPr lang="en-US" altLang="zh-CN" sz="2000" dirty="0" err="1" smtClean="0"/>
              <a:t>int</a:t>
            </a:r>
            <a:r>
              <a:rPr lang="en-US" altLang="zh-CN" sz="2000" dirty="0" smtClean="0"/>
              <a:t> </a:t>
            </a:r>
            <a:r>
              <a:rPr lang="en-US" altLang="zh-CN" sz="2000" dirty="0" err="1"/>
              <a:t>i,j</a:t>
            </a:r>
            <a:r>
              <a:rPr lang="en-US" altLang="zh-CN" sz="2000" dirty="0"/>
              <a:t>;   </a:t>
            </a:r>
            <a:endParaRPr lang="zh-CN" altLang="en-US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for(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=1;i</a:t>
            </a:r>
            <a:r>
              <a:rPr lang="en-US" altLang="zh-CN" sz="2000" dirty="0"/>
              <a:t>&lt;=9;i++)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	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("%d ",</a:t>
            </a:r>
            <a:r>
              <a:rPr lang="en-US" altLang="zh-CN" sz="2000" dirty="0" err="1"/>
              <a:t>i</a:t>
            </a:r>
            <a:r>
              <a:rPr lang="en-US" altLang="zh-CN" sz="2000" dirty="0"/>
              <a:t>);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("\n_____________\n");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for(j=1;j</a:t>
            </a:r>
            <a:r>
              <a:rPr lang="en-US" altLang="zh-CN" sz="2000" dirty="0"/>
              <a:t>&lt;=9;j++)  </a:t>
            </a:r>
            <a:endParaRPr lang="zh-CN" altLang="en-US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{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	for(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=1;i</a:t>
            </a:r>
            <a:r>
              <a:rPr lang="en-US" altLang="zh-CN" sz="2000" dirty="0"/>
              <a:t>&lt;=9;i++)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		{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		if(</a:t>
            </a:r>
            <a:r>
              <a:rPr lang="en-US" altLang="zh-CN" sz="2000" dirty="0" err="1" smtClean="0"/>
              <a:t>i</a:t>
            </a:r>
            <a:r>
              <a:rPr lang="en-US" altLang="zh-CN" sz="2000" dirty="0"/>
              <a:t>&lt;=j-1)   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		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 ");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 </a:t>
            </a:r>
            <a:r>
              <a:rPr lang="en-US" altLang="zh-CN" sz="2000" dirty="0" smtClean="0"/>
              <a:t>			else  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		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("%2d ",</a:t>
            </a:r>
            <a:r>
              <a:rPr lang="en-US" altLang="zh-CN" sz="2000" dirty="0" err="1"/>
              <a:t>i</a:t>
            </a:r>
            <a:r>
              <a:rPr lang="en-US" altLang="zh-CN" sz="2000" dirty="0"/>
              <a:t>*j);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	}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("\n");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	}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 smtClean="0"/>
              <a:t>}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24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考试形式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题型：选择、判断</a:t>
            </a:r>
            <a:r>
              <a:rPr lang="zh-CN" altLang="en-US" dirty="0" smtClean="0"/>
              <a:t>、问答</a:t>
            </a:r>
            <a:endParaRPr lang="en-US" altLang="zh-CN" dirty="0" smtClean="0"/>
          </a:p>
          <a:p>
            <a:r>
              <a:rPr lang="zh-CN" altLang="en-US" dirty="0" smtClean="0"/>
              <a:t>考查方式：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对基本概念的掌握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对程序片段的理解</a:t>
            </a:r>
            <a:endParaRPr lang="en-US" altLang="zh-CN" dirty="0" smtClean="0"/>
          </a:p>
          <a:p>
            <a:pPr lvl="1"/>
            <a:r>
              <a:rPr lang="zh-CN" altLang="en-US" dirty="0"/>
              <a:t>仿写程序</a:t>
            </a:r>
            <a:endParaRPr lang="en-US" altLang="zh-CN" dirty="0" smtClean="0"/>
          </a:p>
          <a:p>
            <a:r>
              <a:rPr lang="zh-CN" altLang="en-US" dirty="0" smtClean="0"/>
              <a:t>要求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熟练</a:t>
            </a:r>
            <a:endParaRPr lang="en-US" altLang="zh-CN" dirty="0"/>
          </a:p>
          <a:p>
            <a:pPr lvl="1"/>
            <a:r>
              <a:rPr lang="zh-CN" altLang="en-US" dirty="0" smtClean="0"/>
              <a:t>实践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90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 smtClean="0"/>
              <a:t>：仿写程序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600" dirty="0"/>
              <a:t>阅读以下程序，并写出</a:t>
            </a:r>
            <a:r>
              <a:rPr lang="en-US" altLang="zh-CN" sz="1600" dirty="0"/>
              <a:t>900</a:t>
            </a:r>
            <a:r>
              <a:rPr lang="zh-CN" altLang="en-US" sz="1600" dirty="0"/>
              <a:t>和</a:t>
            </a:r>
            <a:r>
              <a:rPr lang="en-US" altLang="zh-CN" sz="1600" dirty="0"/>
              <a:t>1250</a:t>
            </a:r>
            <a:r>
              <a:rPr lang="zh-CN" altLang="en-US" sz="1600" dirty="0"/>
              <a:t>的罗马表示及运算步骤。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main()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{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</a:t>
            </a:r>
            <a:r>
              <a:rPr lang="en-US" altLang="zh-CN" sz="1600" dirty="0" err="1"/>
              <a:t>int</a:t>
            </a:r>
            <a:r>
              <a:rPr lang="en-US" altLang="zh-CN" sz="1600" dirty="0"/>
              <a:t> </a:t>
            </a:r>
            <a:r>
              <a:rPr lang="en-US" altLang="zh-CN" sz="1600" dirty="0" err="1"/>
              <a:t>n,i,j,k</a:t>
            </a:r>
            <a:r>
              <a:rPr lang="en-US" altLang="zh-CN" sz="1600" dirty="0"/>
              <a:t>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 smtClean="0"/>
              <a:t>    char </a:t>
            </a:r>
            <a:r>
              <a:rPr lang="en-US" altLang="zh-CN" sz="1400" dirty="0"/>
              <a:t>*roman[4][10]={"","I","II","III","IV","V","VI","VII","VIII","IX",</a:t>
            </a:r>
            <a:endParaRPr lang="en-US" altLang="zh-CN" sz="1600" dirty="0"/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              "","X","XX","XXX","XL","L","LX","LXX","LXXX","XC",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              "","C","CC","CCC","CD","D","DC","DCC","DCCC","CM",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              "","M","MM","MMM"};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600" dirty="0"/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</a:t>
            </a:r>
            <a:r>
              <a:rPr lang="en-US" altLang="zh-CN" sz="1600" dirty="0" err="1"/>
              <a:t>scanf</a:t>
            </a:r>
            <a:r>
              <a:rPr lang="en-US" altLang="zh-CN" sz="1600" dirty="0"/>
              <a:t>("%d", &amp;n);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</a:t>
            </a:r>
            <a:r>
              <a:rPr lang="en-US" altLang="zh-CN" sz="1600" dirty="0" smtClean="0"/>
              <a:t>  </a:t>
            </a:r>
            <a:r>
              <a:rPr lang="en-US" altLang="zh-CN" sz="1600" dirty="0" err="1" smtClean="0"/>
              <a:t>printf</a:t>
            </a:r>
            <a:r>
              <a:rPr lang="en-US" altLang="zh-CN" sz="1600" dirty="0"/>
              <a:t>("%d = ", n);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</a:t>
            </a:r>
            <a:r>
              <a:rPr lang="en-US" altLang="zh-CN" sz="1600" dirty="0" smtClean="0"/>
              <a:t>   for(j </a:t>
            </a:r>
            <a:r>
              <a:rPr lang="en-US" altLang="zh-CN" sz="1600" dirty="0"/>
              <a:t>= 0,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 = 10000; j &lt; 4; </a:t>
            </a:r>
            <a:r>
              <a:rPr lang="en-US" altLang="zh-CN" sz="1600" dirty="0" err="1"/>
              <a:t>j++</a:t>
            </a:r>
            <a:r>
              <a:rPr lang="en-US" altLang="zh-CN" sz="1600" dirty="0"/>
              <a:t>,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/=10)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{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    k = (</a:t>
            </a:r>
            <a:r>
              <a:rPr lang="en-US" altLang="zh-CN" sz="1600" dirty="0" err="1"/>
              <a:t>n%i</a:t>
            </a:r>
            <a:r>
              <a:rPr lang="en-US" altLang="zh-CN" sz="1600" dirty="0"/>
              <a:t>) / 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/10);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    </a:t>
            </a:r>
            <a:r>
              <a:rPr lang="en-US" altLang="zh-CN" sz="1600" dirty="0" err="1"/>
              <a:t>printf</a:t>
            </a:r>
            <a:r>
              <a:rPr lang="en-US" altLang="zh-CN" sz="1600" dirty="0"/>
              <a:t>("%s", roman[3-j][k]);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}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    </a:t>
            </a:r>
            <a:r>
              <a:rPr lang="en-US" altLang="zh-CN" sz="1600" dirty="0" err="1"/>
              <a:t>printf</a:t>
            </a:r>
            <a:r>
              <a:rPr lang="en-US" altLang="zh-CN" sz="1600" dirty="0"/>
              <a:t>("\n");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600" dirty="0"/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738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321568"/>
            <a:ext cx="8034096" cy="605976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US" altLang="zh-CN" sz="2400" dirty="0"/>
              <a:t>k=(900%10000)/(10000/10)=0  j=0   roman[3][0</a:t>
            </a:r>
            <a:r>
              <a:rPr lang="en-US" altLang="zh-CN" sz="2400" dirty="0" smtClean="0"/>
              <a:t>]--(</a:t>
            </a:r>
            <a:r>
              <a:rPr lang="zh-CN" altLang="en-US" sz="2400" dirty="0"/>
              <a:t>空</a:t>
            </a:r>
            <a:r>
              <a:rPr lang="en-US" altLang="zh-CN" sz="2400" dirty="0" smtClean="0"/>
              <a:t>)</a:t>
            </a:r>
            <a:endParaRPr lang="en-US" altLang="zh-CN" sz="2400" dirty="0"/>
          </a:p>
          <a:p>
            <a:pPr marL="82296" indent="0">
              <a:buNone/>
            </a:pPr>
            <a:r>
              <a:rPr lang="en-US" altLang="zh-CN" sz="2400" dirty="0"/>
              <a:t>k=(900%1000)/(1000/10)=9   j=1 roman[2][9</a:t>
            </a:r>
            <a:r>
              <a:rPr lang="en-US" altLang="zh-CN" sz="2400" dirty="0" smtClean="0"/>
              <a:t>]--CM</a:t>
            </a:r>
            <a:endParaRPr lang="en-US" altLang="zh-CN" sz="2400" dirty="0"/>
          </a:p>
          <a:p>
            <a:pPr marL="82296" indent="0">
              <a:buNone/>
            </a:pPr>
            <a:r>
              <a:rPr lang="en-US" altLang="zh-CN" sz="2400" dirty="0"/>
              <a:t>k=(900%100)/(100/10)=0   j=2    roman[1][0</a:t>
            </a:r>
            <a:r>
              <a:rPr lang="en-US" altLang="zh-CN" sz="2400" dirty="0" smtClean="0"/>
              <a:t>]--(</a:t>
            </a:r>
            <a:r>
              <a:rPr lang="zh-CN" altLang="en-US" sz="2400" dirty="0" smtClean="0"/>
              <a:t>空</a:t>
            </a:r>
            <a:r>
              <a:rPr lang="en-US" altLang="zh-CN" sz="2400" dirty="0" smtClean="0"/>
              <a:t>)</a:t>
            </a:r>
          </a:p>
          <a:p>
            <a:pPr marL="82296" indent="0">
              <a:buNone/>
            </a:pPr>
            <a:r>
              <a:rPr lang="en-US" altLang="zh-CN" sz="2400" dirty="0" smtClean="0"/>
              <a:t>k=(900%10)/(10/10)=0   j=3   roman[0][0]--(</a:t>
            </a:r>
            <a:r>
              <a:rPr lang="zh-CN" altLang="en-US" sz="2400" dirty="0" smtClean="0"/>
              <a:t>空</a:t>
            </a:r>
            <a:r>
              <a:rPr lang="en-US" altLang="zh-CN" sz="2400" dirty="0" smtClean="0"/>
              <a:t>) </a:t>
            </a:r>
          </a:p>
          <a:p>
            <a:pPr marL="82296" indent="0">
              <a:buNone/>
            </a:pPr>
            <a:r>
              <a:rPr lang="zh-CN" altLang="en-US" sz="2400" dirty="0" smtClean="0"/>
              <a:t>故</a:t>
            </a:r>
            <a:r>
              <a:rPr lang="en-US" altLang="zh-CN" sz="2400" dirty="0"/>
              <a:t>900</a:t>
            </a:r>
            <a:r>
              <a:rPr lang="zh-CN" altLang="en-US" sz="2400" dirty="0"/>
              <a:t>的罗马数字表示为</a:t>
            </a:r>
            <a:r>
              <a:rPr lang="en-US" altLang="zh-CN" sz="2400" dirty="0"/>
              <a:t>CM </a:t>
            </a:r>
          </a:p>
          <a:p>
            <a:pPr marL="82296" indent="0">
              <a:buNone/>
            </a:pPr>
            <a:r>
              <a:rPr lang="en-US" altLang="zh-CN" sz="2400" dirty="0"/>
              <a:t>k=(1250%10000)/(10000/10)=1  j=0   roman[3][1</a:t>
            </a:r>
            <a:r>
              <a:rPr lang="en-US" altLang="zh-CN" sz="2400" dirty="0" smtClean="0"/>
              <a:t>]--M</a:t>
            </a:r>
            <a:endParaRPr lang="en-US" altLang="zh-CN" sz="2400" dirty="0"/>
          </a:p>
          <a:p>
            <a:pPr marL="82296" indent="0">
              <a:buNone/>
            </a:pPr>
            <a:r>
              <a:rPr lang="en-US" altLang="zh-CN" sz="2400" dirty="0"/>
              <a:t>k=(1250%1000)/(1000/10)=2   j=1 roman[2][2</a:t>
            </a:r>
            <a:r>
              <a:rPr lang="en-US" altLang="zh-CN" sz="2400" dirty="0" smtClean="0"/>
              <a:t>]--CC</a:t>
            </a:r>
            <a:endParaRPr lang="en-US" altLang="zh-CN" sz="2400" dirty="0"/>
          </a:p>
          <a:p>
            <a:pPr marL="82296" indent="0">
              <a:buNone/>
            </a:pPr>
            <a:r>
              <a:rPr lang="en-US" altLang="zh-CN" sz="2400" dirty="0"/>
              <a:t>k=(1250%100)/(100/10)=5   j=2    roman[1][5</a:t>
            </a:r>
            <a:r>
              <a:rPr lang="en-US" altLang="zh-CN" sz="2400" dirty="0" smtClean="0"/>
              <a:t>]--L</a:t>
            </a:r>
            <a:endParaRPr lang="en-US" altLang="zh-CN" sz="2400" dirty="0"/>
          </a:p>
          <a:p>
            <a:pPr marL="82296" indent="0">
              <a:buNone/>
            </a:pPr>
            <a:r>
              <a:rPr lang="en-US" altLang="zh-CN" sz="2400" dirty="0"/>
              <a:t>k=(1250%10)/(10/10)=0   j=3   roman[0][0</a:t>
            </a:r>
            <a:r>
              <a:rPr lang="en-US" altLang="zh-CN" sz="2400" dirty="0" smtClean="0"/>
              <a:t>]--(</a:t>
            </a:r>
            <a:r>
              <a:rPr lang="zh-CN" altLang="en-US" sz="2400" dirty="0"/>
              <a:t>空</a:t>
            </a:r>
            <a:r>
              <a:rPr lang="en-US" altLang="zh-CN" sz="2400" dirty="0" smtClean="0"/>
              <a:t>)</a:t>
            </a:r>
            <a:endParaRPr lang="en-US" altLang="zh-CN" sz="2400" dirty="0"/>
          </a:p>
          <a:p>
            <a:pPr marL="82296" indent="0">
              <a:buNone/>
            </a:pPr>
            <a:r>
              <a:rPr lang="zh-CN" altLang="en-US" sz="2400" dirty="0"/>
              <a:t>故</a:t>
            </a:r>
            <a:r>
              <a:rPr lang="en-US" altLang="zh-CN" sz="2400" dirty="0"/>
              <a:t>1250</a:t>
            </a:r>
            <a:r>
              <a:rPr lang="zh-CN" altLang="en-US" sz="2400" dirty="0"/>
              <a:t>的罗马数字表示为</a:t>
            </a:r>
            <a:r>
              <a:rPr lang="en-US" altLang="zh-CN" sz="2400" dirty="0" smtClean="0"/>
              <a:t>MCCL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324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 smtClean="0"/>
              <a:t>：仿写程序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/>
              <a:t>将十进制数</a:t>
            </a:r>
            <a:r>
              <a:rPr lang="en-US" altLang="zh-CN" sz="2400" dirty="0"/>
              <a:t>25.82</a:t>
            </a:r>
            <a:r>
              <a:rPr lang="zh-CN" altLang="en-US" sz="2400" dirty="0"/>
              <a:t>分别转化</a:t>
            </a:r>
            <a:r>
              <a:rPr lang="zh-CN" altLang="en-US" sz="2400" dirty="0" smtClean="0"/>
              <a:t>为</a:t>
            </a:r>
            <a:endParaRPr lang="en-US" altLang="zh-CN" sz="2400" dirty="0" smtClean="0"/>
          </a:p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 smtClean="0"/>
              <a:t>二进制数</a:t>
            </a:r>
            <a:endParaRPr lang="en-US" altLang="zh-CN" sz="2400" dirty="0" smtClean="0"/>
          </a:p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 smtClean="0"/>
              <a:t>八进制数</a:t>
            </a:r>
            <a:endParaRPr lang="en-US" altLang="zh-CN" sz="2400" dirty="0" smtClean="0"/>
          </a:p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 smtClean="0"/>
              <a:t>十六进制数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9738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32656"/>
            <a:ext cx="8719617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4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 smtClean="0"/>
              <a:t>：仿写程序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spcBef>
                <a:spcPts val="0"/>
              </a:spcBef>
              <a:buNone/>
            </a:pPr>
            <a:r>
              <a:rPr lang="zh-CN" altLang="en-US" sz="2000" dirty="0"/>
              <a:t>以下两个程序片段均可绘出相同的图形，但是代码量和效率大不相同，请根据给定</a:t>
            </a:r>
            <a:r>
              <a:rPr lang="en-US" altLang="zh-CN" sz="2000" dirty="0"/>
              <a:t>n=4</a:t>
            </a:r>
            <a:r>
              <a:rPr lang="zh-CN" altLang="en-US" sz="2000" dirty="0"/>
              <a:t>画出对应图形并分析第一种的思路。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for(</a:t>
            </a:r>
            <a:r>
              <a:rPr lang="en-US" altLang="zh-CN" sz="2000" dirty="0" err="1"/>
              <a:t>i</a:t>
            </a:r>
            <a:r>
              <a:rPr lang="en-US" altLang="zh-CN" sz="2000" dirty="0"/>
              <a:t>=1;i&lt;=</a:t>
            </a:r>
            <a:r>
              <a:rPr lang="en-US" altLang="zh-CN" sz="2000" dirty="0" err="1"/>
              <a:t>n;i</a:t>
            </a:r>
            <a:r>
              <a:rPr lang="en-US" altLang="zh-CN" sz="2000" dirty="0"/>
              <a:t>++)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{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for(j=3*n-2;j</a:t>
            </a:r>
            <a:r>
              <a:rPr lang="en-US" altLang="zh-CN" sz="2000" dirty="0"/>
              <a:t>&gt;=</a:t>
            </a:r>
            <a:r>
              <a:rPr lang="en-US" altLang="zh-CN" sz="2000" dirty="0" err="1"/>
              <a:t>i;j</a:t>
            </a:r>
            <a:r>
              <a:rPr lang="en-US" altLang="zh-CN" sz="2000" dirty="0"/>
              <a:t>--)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 smtClean="0"/>
              <a:t>    {</a:t>
            </a:r>
            <a:endParaRPr lang="en-US" altLang="zh-CN" sz="2000" dirty="0"/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  </a:t>
            </a:r>
            <a:r>
              <a:rPr lang="en-US" altLang="zh-CN" sz="2000" dirty="0" smtClean="0"/>
              <a:t>      if(</a:t>
            </a:r>
            <a:r>
              <a:rPr lang="en-US" altLang="zh-CN" sz="2000" dirty="0" err="1" smtClean="0"/>
              <a:t>i</a:t>
            </a:r>
            <a:r>
              <a:rPr lang="en-US" altLang="zh-CN" sz="2000" dirty="0"/>
              <a:t>==1||</a:t>
            </a:r>
            <a:r>
              <a:rPr lang="en-US" altLang="zh-CN" sz="2000" dirty="0" err="1"/>
              <a:t>i</a:t>
            </a:r>
            <a:r>
              <a:rPr lang="en-US" altLang="zh-CN" sz="2000" dirty="0"/>
              <a:t>==n&amp;&amp;j&lt;=2*n-1+(n-</a:t>
            </a:r>
            <a:r>
              <a:rPr lang="en-US" altLang="zh-CN" sz="2000" dirty="0" err="1"/>
              <a:t>i</a:t>
            </a:r>
            <a:r>
              <a:rPr lang="en-US" altLang="zh-CN" sz="2000" dirty="0"/>
              <a:t>)||j==</a:t>
            </a:r>
            <a:r>
              <a:rPr lang="en-US" altLang="zh-CN" sz="2000" dirty="0" err="1"/>
              <a:t>i</a:t>
            </a:r>
            <a:r>
              <a:rPr lang="en-US" altLang="zh-CN" sz="2000" dirty="0"/>
              <a:t>||j==3*n-i-1) 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          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("*");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  </a:t>
            </a:r>
            <a:r>
              <a:rPr lang="en-US" altLang="zh-CN" sz="2000" dirty="0" smtClean="0"/>
              <a:t>      else  </a:t>
            </a:r>
            <a:r>
              <a:rPr lang="en-US" altLang="zh-CN" sz="2000" dirty="0" err="1"/>
              <a:t>printf</a:t>
            </a:r>
            <a:r>
              <a:rPr lang="en-US" altLang="zh-CN" sz="2000" dirty="0"/>
              <a:t>(" "); 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   </a:t>
            </a:r>
            <a:r>
              <a:rPr lang="en-US" altLang="zh-CN" sz="2000" dirty="0"/>
              <a:t>}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("\n");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dirty="0"/>
              <a:t> }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9738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59632" y="188640"/>
            <a:ext cx="7488832" cy="6059760"/>
          </a:xfrm>
        </p:spPr>
        <p:txBody>
          <a:bodyPr>
            <a:noAutofit/>
          </a:bodyPr>
          <a:lstStyle/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for(j=1;j&lt;=</a:t>
            </a:r>
            <a:r>
              <a:rPr lang="en-US" altLang="zh-CN" sz="2000" dirty="0" err="1"/>
              <a:t>n;j</a:t>
            </a:r>
            <a:r>
              <a:rPr lang="en-US" altLang="zh-CN" sz="2000" dirty="0"/>
              <a:t>++)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{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for(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=n-j-1;i</a:t>
            </a:r>
            <a:r>
              <a:rPr lang="en-US" altLang="zh-CN" sz="2000" dirty="0"/>
              <a:t>&lt;=</a:t>
            </a:r>
            <a:r>
              <a:rPr lang="en-US" altLang="zh-CN" sz="2000" dirty="0" err="1"/>
              <a:t>n;i</a:t>
            </a:r>
            <a:r>
              <a:rPr lang="en-US" altLang="zh-CN" sz="2000" dirty="0"/>
              <a:t>++)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</a:t>
            </a:r>
            <a:r>
              <a:rPr lang="en-US" altLang="zh-CN" sz="2000" dirty="0" smtClean="0"/>
              <a:t>     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 ");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if(j</a:t>
            </a:r>
            <a:r>
              <a:rPr lang="en-US" altLang="zh-CN" sz="2000" dirty="0"/>
              <a:t>==1)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{</a:t>
            </a:r>
            <a:endParaRPr lang="en-US" altLang="zh-CN" sz="2000" dirty="0"/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    for(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=1;i</a:t>
            </a:r>
            <a:r>
              <a:rPr lang="en-US" altLang="zh-CN" sz="2000" dirty="0"/>
              <a:t>&lt;=n+2*(n-1);</a:t>
            </a:r>
            <a:r>
              <a:rPr lang="en-US" altLang="zh-CN" sz="2000" dirty="0" err="1"/>
              <a:t>i</a:t>
            </a:r>
            <a:r>
              <a:rPr lang="en-US" altLang="zh-CN" sz="2000" dirty="0"/>
              <a:t>++)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        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("*");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    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("\n");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}</a:t>
            </a:r>
            <a:endParaRPr lang="en-US" altLang="zh-CN" sz="2000" dirty="0"/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else </a:t>
            </a:r>
            <a:r>
              <a:rPr lang="en-US" altLang="zh-CN" sz="2000" dirty="0"/>
              <a:t>if(j==n)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{</a:t>
            </a:r>
            <a:endParaRPr lang="en-US" altLang="zh-CN" sz="2000" dirty="0"/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    for(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=1;i</a:t>
            </a:r>
            <a:r>
              <a:rPr lang="en-US" altLang="zh-CN" sz="2000" dirty="0"/>
              <a:t>&lt;=</a:t>
            </a:r>
            <a:r>
              <a:rPr lang="en-US" altLang="zh-CN" sz="2000" dirty="0" err="1"/>
              <a:t>n;i</a:t>
            </a:r>
            <a:r>
              <a:rPr lang="en-US" altLang="zh-CN" sz="2000" dirty="0"/>
              <a:t>++)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         </a:t>
            </a:r>
            <a:r>
              <a:rPr lang="en-US" altLang="zh-CN" sz="2000" dirty="0" err="1"/>
              <a:t>printf</a:t>
            </a:r>
            <a:r>
              <a:rPr lang="en-US" altLang="zh-CN" sz="2000" dirty="0"/>
              <a:t>("*");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    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("\n");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  }</a:t>
            </a:r>
            <a:endParaRPr lang="en-US" altLang="zh-CN" sz="2000" dirty="0"/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</a:t>
            </a:r>
            <a:r>
              <a:rPr lang="en-US" altLang="zh-CN" sz="2000" dirty="0" smtClean="0"/>
              <a:t> else</a:t>
            </a:r>
            <a:endParaRPr lang="en-US" altLang="zh-CN" sz="2000" dirty="0"/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</a:t>
            </a:r>
            <a:r>
              <a:rPr lang="en-US" altLang="zh-CN" sz="2000" dirty="0" smtClean="0"/>
              <a:t> {</a:t>
            </a:r>
            <a:endParaRPr lang="en-US" altLang="zh-CN" sz="2000" dirty="0"/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 </a:t>
            </a:r>
            <a:r>
              <a:rPr lang="en-US" altLang="zh-CN" sz="2000" dirty="0" smtClean="0"/>
              <a:t>    for(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("*"),</a:t>
            </a:r>
            <a:r>
              <a:rPr lang="en-US" altLang="zh-CN" sz="2000" dirty="0" err="1"/>
              <a:t>i</a:t>
            </a:r>
            <a:r>
              <a:rPr lang="en-US" altLang="zh-CN" sz="2000" dirty="0"/>
              <a:t>=2;i&lt;=n+2*(n-j)-1;i++)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  </a:t>
            </a:r>
            <a:r>
              <a:rPr lang="en-US" altLang="zh-CN" sz="2000" dirty="0" smtClean="0"/>
              <a:t>        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 ");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 </a:t>
            </a:r>
            <a:r>
              <a:rPr lang="en-US" altLang="zh-CN" sz="2000" dirty="0" smtClean="0"/>
              <a:t>    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("*\n");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/>
              <a:t>    }</a:t>
            </a:r>
          </a:p>
          <a:p>
            <a:pPr marL="8229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altLang="zh-CN" sz="2000" dirty="0" smtClean="0"/>
              <a:t>}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324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1640" y="321568"/>
            <a:ext cx="7272808" cy="605976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zh-CN" altLang="en-US" sz="2000" dirty="0"/>
              <a:t>优点</a:t>
            </a:r>
            <a:r>
              <a:rPr lang="zh-CN" altLang="en-US" sz="2000" dirty="0" smtClean="0"/>
              <a:t>：</a:t>
            </a:r>
            <a:endParaRPr lang="en-US" altLang="zh-CN" sz="2000" dirty="0" smtClean="0"/>
          </a:p>
          <a:p>
            <a:pPr marL="82296" indent="0">
              <a:buNone/>
            </a:pPr>
            <a:r>
              <a:rPr lang="zh-CN" altLang="en-US" sz="2000" dirty="0" smtClean="0"/>
              <a:t>第一</a:t>
            </a:r>
            <a:r>
              <a:rPr lang="zh-CN" altLang="en-US" sz="2000" dirty="0"/>
              <a:t>种思路类似于在网格纸上找点作图。</a:t>
            </a:r>
          </a:p>
          <a:p>
            <a:pPr marL="82296" indent="0">
              <a:buNone/>
            </a:pPr>
            <a:r>
              <a:rPr lang="zh-CN" altLang="en-US" sz="2000" dirty="0"/>
              <a:t>与第二种相比，更具有方法普适性，也极大地节约了循环所耗的时间和空间</a:t>
            </a:r>
            <a:r>
              <a:rPr lang="zh-CN" altLang="en-US" sz="2000" dirty="0" smtClean="0"/>
              <a:t>。</a:t>
            </a:r>
            <a:endParaRPr lang="zh-CN" altLang="en-US" sz="2000" dirty="0"/>
          </a:p>
          <a:p>
            <a:pPr marL="82296" indent="0">
              <a:buNone/>
            </a:pPr>
            <a:endParaRPr lang="zh-CN" altLang="en-US" sz="2000" dirty="0"/>
          </a:p>
          <a:p>
            <a:pPr marL="82296" indent="0">
              <a:buNone/>
            </a:pPr>
            <a:r>
              <a:rPr lang="zh-CN" altLang="en-US" sz="2000" dirty="0"/>
              <a:t>图：</a:t>
            </a:r>
          </a:p>
          <a:p>
            <a:pPr marL="82296" indent="0">
              <a:buNone/>
            </a:pPr>
            <a:r>
              <a:rPr lang="zh-CN" altLang="en-US" sz="2000" dirty="0"/>
              <a:t>**********</a:t>
            </a:r>
          </a:p>
          <a:p>
            <a:pPr marL="82296" indent="0">
              <a:buNone/>
            </a:pPr>
            <a:r>
              <a:rPr lang="zh-CN" altLang="en-US" sz="2000" dirty="0"/>
              <a:t> *      *</a:t>
            </a:r>
          </a:p>
          <a:p>
            <a:pPr marL="82296" indent="0">
              <a:buNone/>
            </a:pPr>
            <a:r>
              <a:rPr lang="zh-CN" altLang="en-US" sz="2000" dirty="0"/>
              <a:t>  *    *</a:t>
            </a:r>
          </a:p>
          <a:p>
            <a:pPr marL="82296" indent="0">
              <a:buNone/>
            </a:pPr>
            <a:r>
              <a:rPr lang="zh-CN" altLang="en-US" sz="2000" dirty="0"/>
              <a:t>   ****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324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 smtClean="0"/>
              <a:t>：仿写程序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/>
              <a:t>请将以下程序中的数组改写成指针形式，并将用户输入的字符串按照单词进行分割后再输出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 smtClean="0"/>
              <a:t>提示</a:t>
            </a:r>
            <a:r>
              <a:rPr lang="zh-CN" altLang="en-US" sz="2400" dirty="0"/>
              <a:t>：单词是指用空格、</a:t>
            </a:r>
            <a:r>
              <a:rPr lang="en-US" altLang="zh-CN" sz="2400" dirty="0"/>
              <a:t>\t</a:t>
            </a:r>
            <a:r>
              <a:rPr lang="zh-CN" altLang="en-US" sz="2400" dirty="0"/>
              <a:t>或</a:t>
            </a:r>
            <a:r>
              <a:rPr lang="en-US" altLang="zh-CN" sz="2400" dirty="0"/>
              <a:t>\n</a:t>
            </a:r>
            <a:r>
              <a:rPr lang="zh-CN" altLang="en-US" sz="2400" dirty="0"/>
              <a:t>分割的部分，同时用二维数组来储存单词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19738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3608" y="321568"/>
            <a:ext cx="7920880" cy="6059760"/>
          </a:xfrm>
        </p:spPr>
        <p:txBody>
          <a:bodyPr>
            <a:noAutofit/>
          </a:bodyPr>
          <a:lstStyle/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main()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{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	char text[100],</a:t>
            </a:r>
            <a:r>
              <a:rPr lang="en-US" altLang="zh-CN" sz="2400" dirty="0" err="1"/>
              <a:t>ch</a:t>
            </a:r>
            <a:r>
              <a:rPr lang="en-US" altLang="zh-CN" sz="2400" dirty="0"/>
              <a:t>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	</a:t>
            </a:r>
            <a:r>
              <a:rPr lang="en-US" altLang="zh-CN" sz="2400" dirty="0" err="1"/>
              <a:t>int</a:t>
            </a:r>
            <a:r>
              <a:rPr lang="en-US" altLang="zh-CN" sz="2400" dirty="0"/>
              <a:t> </a:t>
            </a:r>
            <a:r>
              <a:rPr lang="en-US" altLang="zh-CN" sz="2400" dirty="0" err="1"/>
              <a:t>i,j</a:t>
            </a:r>
            <a:r>
              <a:rPr lang="en-US" altLang="zh-CN" sz="2400" dirty="0"/>
              <a:t>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	for(</a:t>
            </a:r>
            <a:r>
              <a:rPr lang="en-US" altLang="zh-CN" sz="2400" dirty="0" err="1"/>
              <a:t>i</a:t>
            </a:r>
            <a:r>
              <a:rPr lang="en-US" altLang="zh-CN" sz="2400" dirty="0"/>
              <a:t>=0;i&lt;100;i++)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 		text[</a:t>
            </a:r>
            <a:r>
              <a:rPr lang="en-US" altLang="zh-CN" sz="2400" dirty="0" err="1"/>
              <a:t>i</a:t>
            </a:r>
            <a:r>
              <a:rPr lang="en-US" altLang="zh-CN" sz="2400" dirty="0"/>
              <a:t>]='\0';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	for(</a:t>
            </a:r>
            <a:r>
              <a:rPr lang="en-US" altLang="zh-CN" sz="2400" dirty="0" err="1"/>
              <a:t>i</a:t>
            </a:r>
            <a:r>
              <a:rPr lang="en-US" altLang="zh-CN" sz="2400" dirty="0"/>
              <a:t>=0;(</a:t>
            </a:r>
            <a:r>
              <a:rPr lang="en-US" altLang="zh-CN" sz="2400" dirty="0" err="1"/>
              <a:t>ch</a:t>
            </a:r>
            <a:r>
              <a:rPr lang="en-US" altLang="zh-CN" sz="2400" dirty="0"/>
              <a:t>=</a:t>
            </a:r>
            <a:r>
              <a:rPr lang="en-US" altLang="zh-CN" sz="2400" dirty="0" err="1"/>
              <a:t>getchar</a:t>
            </a:r>
            <a:r>
              <a:rPr lang="en-US" altLang="zh-CN" sz="2400" dirty="0"/>
              <a:t>())!='#';</a:t>
            </a:r>
            <a:r>
              <a:rPr lang="en-US" altLang="zh-CN" sz="2400" dirty="0" err="1"/>
              <a:t>i</a:t>
            </a:r>
            <a:r>
              <a:rPr lang="en-US" altLang="zh-CN" sz="2400" dirty="0"/>
              <a:t>++)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 		text[</a:t>
            </a:r>
            <a:r>
              <a:rPr lang="en-US" altLang="zh-CN" sz="2400" dirty="0" err="1"/>
              <a:t>i</a:t>
            </a:r>
            <a:r>
              <a:rPr lang="en-US" altLang="zh-CN" sz="2400" dirty="0"/>
              <a:t>]=</a:t>
            </a:r>
            <a:r>
              <a:rPr lang="en-US" altLang="zh-CN" sz="2400" dirty="0" err="1"/>
              <a:t>ch</a:t>
            </a:r>
            <a:r>
              <a:rPr lang="en-US" altLang="zh-CN" sz="2400" dirty="0"/>
              <a:t>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	for(</a:t>
            </a:r>
            <a:r>
              <a:rPr lang="en-US" altLang="zh-CN" sz="2400" dirty="0" err="1"/>
              <a:t>i</a:t>
            </a:r>
            <a:r>
              <a:rPr lang="en-US" altLang="zh-CN" sz="2400" dirty="0"/>
              <a:t>=0,j=0;text[</a:t>
            </a:r>
            <a:r>
              <a:rPr lang="en-US" altLang="zh-CN" sz="2400" dirty="0" err="1"/>
              <a:t>i</a:t>
            </a:r>
            <a:r>
              <a:rPr lang="en-US" altLang="zh-CN" sz="2400" dirty="0"/>
              <a:t>]!='\0';i++)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	{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 		</a:t>
            </a:r>
            <a:r>
              <a:rPr lang="en-US" altLang="zh-CN" sz="2000" dirty="0"/>
              <a:t>if(text[</a:t>
            </a:r>
            <a:r>
              <a:rPr lang="en-US" altLang="zh-CN" sz="2000" dirty="0" err="1"/>
              <a:t>i</a:t>
            </a:r>
            <a:r>
              <a:rPr lang="en-US" altLang="zh-CN" sz="2000" dirty="0"/>
              <a:t>]==' '||text[</a:t>
            </a:r>
            <a:r>
              <a:rPr lang="en-US" altLang="zh-CN" sz="2000" dirty="0" err="1"/>
              <a:t>i</a:t>
            </a:r>
            <a:r>
              <a:rPr lang="en-US" altLang="zh-CN" sz="2000" dirty="0"/>
              <a:t>]=='\t'||text[</a:t>
            </a:r>
            <a:r>
              <a:rPr lang="en-US" altLang="zh-CN" sz="2000" dirty="0" err="1"/>
              <a:t>i</a:t>
            </a:r>
            <a:r>
              <a:rPr lang="en-US" altLang="zh-CN" sz="2000" dirty="0"/>
              <a:t>]=='\n')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   			</a:t>
            </a:r>
            <a:r>
              <a:rPr lang="en-US" altLang="zh-CN" sz="2400" dirty="0" err="1"/>
              <a:t>printf</a:t>
            </a:r>
            <a:r>
              <a:rPr lang="en-US" altLang="zh-CN" sz="2400" dirty="0"/>
              <a:t>(" ");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 		else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   			</a:t>
            </a:r>
            <a:r>
              <a:rPr lang="en-US" altLang="zh-CN" sz="2400" dirty="0" err="1"/>
              <a:t>printf</a:t>
            </a:r>
            <a:r>
              <a:rPr lang="en-US" altLang="zh-CN" sz="2400" dirty="0"/>
              <a:t>("%</a:t>
            </a:r>
            <a:r>
              <a:rPr lang="en-US" altLang="zh-CN" sz="2400" dirty="0" err="1"/>
              <a:t>c",text</a:t>
            </a:r>
            <a:r>
              <a:rPr lang="en-US" altLang="zh-CN" sz="2400" dirty="0"/>
              <a:t>[</a:t>
            </a:r>
            <a:r>
              <a:rPr lang="en-US" altLang="zh-CN" sz="2400" dirty="0" err="1"/>
              <a:t>i</a:t>
            </a:r>
            <a:r>
              <a:rPr lang="en-US" altLang="zh-CN" sz="2400" dirty="0"/>
              <a:t>]);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	}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}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82680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88640"/>
            <a:ext cx="8034096" cy="6059760"/>
          </a:xfrm>
        </p:spPr>
        <p:txBody>
          <a:bodyPr>
            <a:noAutofit/>
          </a:bodyPr>
          <a:lstStyle/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#include&lt;</a:t>
            </a:r>
            <a:r>
              <a:rPr lang="en-US" altLang="zh-CN" sz="2000" dirty="0" err="1"/>
              <a:t>stdio.h</a:t>
            </a:r>
            <a:r>
              <a:rPr lang="en-US" altLang="zh-CN" sz="2000" dirty="0"/>
              <a:t>&gt;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main()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{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	char </a:t>
            </a:r>
            <a:r>
              <a:rPr lang="en-US" altLang="zh-CN" sz="2000" dirty="0"/>
              <a:t>text[100],words[100][20], *t=text,(*w)[20]=words; 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	</a:t>
            </a:r>
            <a:r>
              <a:rPr lang="en-US" altLang="zh-CN" sz="2000" dirty="0" err="1" smtClean="0"/>
              <a:t>int</a:t>
            </a:r>
            <a:r>
              <a:rPr lang="en-US" altLang="zh-CN" sz="2000" dirty="0" smtClean="0"/>
              <a:t> </a:t>
            </a:r>
            <a:r>
              <a:rPr lang="en-US" altLang="zh-CN" sz="2000" dirty="0" err="1"/>
              <a:t>i,j</a:t>
            </a:r>
            <a:r>
              <a:rPr lang="en-US" altLang="zh-CN" sz="2000" dirty="0"/>
              <a:t>=0,n=0;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	for(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=0</a:t>
            </a:r>
            <a:r>
              <a:rPr lang="en-US" altLang="zh-CN" sz="2000" dirty="0"/>
              <a:t>;(*(</a:t>
            </a:r>
            <a:r>
              <a:rPr lang="en-US" altLang="zh-CN" sz="2000" dirty="0" err="1"/>
              <a:t>t+i</a:t>
            </a:r>
            <a:r>
              <a:rPr lang="en-US" altLang="zh-CN" sz="2000" dirty="0"/>
              <a:t>)=</a:t>
            </a:r>
            <a:r>
              <a:rPr lang="en-US" altLang="zh-CN" sz="2000" dirty="0" err="1"/>
              <a:t>getchar</a:t>
            </a:r>
            <a:r>
              <a:rPr lang="en-US" altLang="zh-CN" sz="2000" dirty="0"/>
              <a:t>())!='#';</a:t>
            </a:r>
            <a:r>
              <a:rPr lang="en-US" altLang="zh-CN" sz="2000" dirty="0" err="1"/>
              <a:t>i</a:t>
            </a:r>
            <a:r>
              <a:rPr lang="en-US" altLang="zh-CN" sz="2000" dirty="0" smtClean="0"/>
              <a:t>++);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	for(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=0</a:t>
            </a:r>
            <a:r>
              <a:rPr lang="en-US" altLang="zh-CN" sz="2000" dirty="0"/>
              <a:t>;*(</a:t>
            </a:r>
            <a:r>
              <a:rPr lang="en-US" altLang="zh-CN" sz="2000" dirty="0" err="1"/>
              <a:t>t+i</a:t>
            </a:r>
            <a:r>
              <a:rPr lang="en-US" altLang="zh-CN" sz="2000" dirty="0"/>
              <a:t>)!='#';</a:t>
            </a:r>
            <a:r>
              <a:rPr lang="en-US" altLang="zh-CN" sz="2000" dirty="0" err="1"/>
              <a:t>i</a:t>
            </a:r>
            <a:r>
              <a:rPr lang="en-US" altLang="zh-CN" sz="2000" dirty="0"/>
              <a:t>++)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	{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		if</a:t>
            </a:r>
            <a:r>
              <a:rPr lang="en-US" altLang="zh-CN" sz="2000" dirty="0"/>
              <a:t>(*(</a:t>
            </a:r>
            <a:r>
              <a:rPr lang="en-US" altLang="zh-CN" sz="2000" dirty="0" err="1"/>
              <a:t>t+i</a:t>
            </a:r>
            <a:r>
              <a:rPr lang="en-US" altLang="zh-CN" sz="2000" dirty="0"/>
              <a:t>)!=' '&amp;&amp;*(</a:t>
            </a:r>
            <a:r>
              <a:rPr lang="en-US" altLang="zh-CN" sz="2000" dirty="0" err="1"/>
              <a:t>t+i</a:t>
            </a:r>
            <a:r>
              <a:rPr lang="en-US" altLang="zh-CN" sz="2000" dirty="0"/>
              <a:t>)!='\t'&amp;&amp;*(</a:t>
            </a:r>
            <a:r>
              <a:rPr lang="en-US" altLang="zh-CN" sz="2000" dirty="0" err="1"/>
              <a:t>t+i</a:t>
            </a:r>
            <a:r>
              <a:rPr lang="en-US" altLang="zh-CN" sz="2000" dirty="0"/>
              <a:t>)!='\n')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			*(*(</a:t>
            </a:r>
            <a:r>
              <a:rPr lang="en-US" altLang="zh-CN" sz="2000" dirty="0" err="1"/>
              <a:t>w+n</a:t>
            </a:r>
            <a:r>
              <a:rPr lang="en-US" altLang="zh-CN" sz="2000" dirty="0"/>
              <a:t>)+</a:t>
            </a:r>
            <a:r>
              <a:rPr lang="en-US" altLang="zh-CN" sz="2000" dirty="0" err="1"/>
              <a:t>j++</a:t>
            </a:r>
            <a:r>
              <a:rPr lang="en-US" altLang="zh-CN" sz="2000" dirty="0"/>
              <a:t>)=*(</a:t>
            </a:r>
            <a:r>
              <a:rPr lang="en-US" altLang="zh-CN" sz="2000" dirty="0" err="1"/>
              <a:t>t+i</a:t>
            </a:r>
            <a:r>
              <a:rPr lang="en-US" altLang="zh-CN" sz="2000" dirty="0"/>
              <a:t>); 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		else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		{		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			n</a:t>
            </a:r>
            <a:r>
              <a:rPr lang="en-US" altLang="zh-CN" sz="2000" dirty="0"/>
              <a:t>++;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			j=0</a:t>
            </a:r>
            <a:r>
              <a:rPr lang="en-US" altLang="zh-CN" sz="2000" dirty="0"/>
              <a:t>; 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		}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	}</a:t>
            </a:r>
            <a:endParaRPr lang="en-US" altLang="zh-CN" sz="2000" dirty="0"/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	for(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=0;i</a:t>
            </a:r>
            <a:r>
              <a:rPr lang="en-US" altLang="zh-CN" sz="2000" dirty="0"/>
              <a:t>&lt;=</a:t>
            </a:r>
            <a:r>
              <a:rPr lang="en-US" altLang="zh-CN" sz="2000" dirty="0" err="1"/>
              <a:t>n;i</a:t>
            </a:r>
            <a:r>
              <a:rPr lang="en-US" altLang="zh-CN" sz="2000" dirty="0"/>
              <a:t>++)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  </a:t>
            </a:r>
            <a:r>
              <a:rPr lang="en-US" altLang="zh-CN" sz="2000" dirty="0" smtClean="0"/>
              <a:t>		</a:t>
            </a:r>
            <a:r>
              <a:rPr lang="en-US" altLang="zh-CN" sz="2000" dirty="0" err="1" smtClean="0"/>
              <a:t>printf</a:t>
            </a:r>
            <a:r>
              <a:rPr lang="en-US" altLang="zh-CN" sz="2000" dirty="0"/>
              <a:t>("%s  ",*(</a:t>
            </a:r>
            <a:r>
              <a:rPr lang="en-US" altLang="zh-CN" sz="2000" dirty="0" err="1"/>
              <a:t>w+i</a:t>
            </a:r>
            <a:r>
              <a:rPr lang="en-US" altLang="zh-CN" sz="2000" dirty="0"/>
              <a:t>)); </a:t>
            </a:r>
          </a:p>
          <a:p>
            <a:pPr marL="82296" indent="0">
              <a:lnSpc>
                <a:spcPts val="2000"/>
              </a:lnSpc>
              <a:buNone/>
            </a:pPr>
            <a:r>
              <a:rPr lang="en-US" altLang="zh-CN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24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第一部分：基本概念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zh-CN" altLang="en-US" dirty="0"/>
              <a:t>若有说明：</a:t>
            </a:r>
            <a:r>
              <a:rPr lang="en-US" altLang="zh-CN" dirty="0" err="1"/>
              <a:t>int</a:t>
            </a:r>
            <a:r>
              <a:rPr lang="en-US" altLang="zh-CN" dirty="0"/>
              <a:t> a[2][4]={0,0</a:t>
            </a:r>
            <a:r>
              <a:rPr lang="en-US" altLang="zh-CN" dirty="0" smtClean="0"/>
              <a:t>};</a:t>
            </a:r>
          </a:p>
          <a:p>
            <a:pPr marL="82296" indent="0">
              <a:buNone/>
            </a:pPr>
            <a:r>
              <a:rPr lang="zh-CN" altLang="en-US" dirty="0" smtClean="0"/>
              <a:t>则下面正确</a:t>
            </a:r>
            <a:r>
              <a:rPr lang="zh-CN" altLang="en-US" dirty="0"/>
              <a:t>的叙述是（    ）</a:t>
            </a:r>
            <a:r>
              <a:rPr lang="zh-CN" altLang="en-US" dirty="0" smtClean="0"/>
              <a:t>。 </a:t>
            </a:r>
            <a:endParaRPr lang="zh-CN" altLang="en-US" dirty="0"/>
          </a:p>
          <a:p>
            <a:pPr marL="82296" indent="0">
              <a:buNone/>
            </a:pPr>
            <a:r>
              <a:rPr lang="en-US" altLang="zh-CN" dirty="0"/>
              <a:t>(A</a:t>
            </a:r>
            <a:r>
              <a:rPr lang="en-US" altLang="zh-CN" dirty="0" smtClean="0"/>
              <a:t>)</a:t>
            </a:r>
            <a:r>
              <a:rPr lang="zh-CN" altLang="en-US" dirty="0"/>
              <a:t>数组</a:t>
            </a:r>
            <a:r>
              <a:rPr lang="en-US" altLang="zh-CN" dirty="0"/>
              <a:t>a</a:t>
            </a:r>
            <a:r>
              <a:rPr lang="zh-CN" altLang="en-US" dirty="0"/>
              <a:t>的每个元素都可得到初值</a:t>
            </a:r>
            <a:r>
              <a:rPr lang="en-US" altLang="zh-CN" dirty="0" smtClean="0"/>
              <a:t>0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 smtClean="0"/>
              <a:t>(B)</a:t>
            </a:r>
            <a:r>
              <a:rPr lang="zh-CN" altLang="en-US" dirty="0" smtClean="0"/>
              <a:t>二</a:t>
            </a:r>
            <a:r>
              <a:rPr lang="zh-CN" altLang="en-US" dirty="0"/>
              <a:t>维数组</a:t>
            </a:r>
            <a:r>
              <a:rPr lang="en-US" altLang="zh-CN" dirty="0"/>
              <a:t>a</a:t>
            </a:r>
            <a:r>
              <a:rPr lang="zh-CN" altLang="en-US" dirty="0"/>
              <a:t>的第一维大小为</a:t>
            </a:r>
            <a:r>
              <a:rPr lang="en-US" altLang="zh-CN" dirty="0" smtClean="0"/>
              <a:t>4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 smtClean="0"/>
              <a:t>(C)a[2</a:t>
            </a:r>
            <a:r>
              <a:rPr lang="en-US" altLang="zh-CN" dirty="0"/>
              <a:t>][4]=</a:t>
            </a:r>
            <a:r>
              <a:rPr lang="en-US" altLang="zh-CN" dirty="0" smtClean="0"/>
              <a:t>0</a:t>
            </a:r>
          </a:p>
          <a:p>
            <a:pPr marL="82296" indent="0">
              <a:buNone/>
            </a:pPr>
            <a:r>
              <a:rPr lang="en-US" altLang="zh-CN" dirty="0" smtClean="0"/>
              <a:t>(D)</a:t>
            </a:r>
            <a:r>
              <a:rPr lang="zh-CN" altLang="en-US" dirty="0"/>
              <a:t>只有元素</a:t>
            </a:r>
            <a:r>
              <a:rPr lang="en-US" altLang="zh-CN" dirty="0"/>
              <a:t>a[0][0]</a:t>
            </a:r>
            <a:r>
              <a:rPr lang="zh-CN" altLang="en-US" dirty="0"/>
              <a:t>和</a:t>
            </a:r>
            <a:r>
              <a:rPr lang="en-US" altLang="zh-CN" dirty="0"/>
              <a:t>a[0][1]</a:t>
            </a:r>
            <a:r>
              <a:rPr lang="zh-CN" altLang="en-US" dirty="0"/>
              <a:t>可得到初值，其余元素均得不到确定的初值。</a:t>
            </a:r>
            <a:endParaRPr lang="en-US" altLang="zh-CN" dirty="0"/>
          </a:p>
          <a:p>
            <a:pPr marL="82296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23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 smtClean="0"/>
              <a:t>：仿写程序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/>
              <a:t>结构化程序设计包含的三种基本程序结构是什么</a:t>
            </a:r>
            <a:r>
              <a:rPr lang="zh-CN" altLang="en-US" sz="2400" dirty="0" smtClean="0"/>
              <a:t>？</a:t>
            </a:r>
            <a:endParaRPr lang="en-US" altLang="zh-CN" sz="2400" dirty="0" smtClean="0"/>
          </a:p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 smtClean="0"/>
              <a:t>请</a:t>
            </a:r>
            <a:r>
              <a:rPr lang="zh-CN" altLang="en-US" sz="2400" dirty="0"/>
              <a:t>用流程图的方法分别表示出每种基本程序结构的各种可能性。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9738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7776864" cy="583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8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第三部分</a:t>
            </a:r>
            <a:r>
              <a:rPr lang="zh-CN" altLang="en-US" dirty="0" smtClean="0"/>
              <a:t>：仿写程序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spcBef>
                <a:spcPts val="0"/>
              </a:spcBef>
              <a:buNone/>
            </a:pPr>
            <a:r>
              <a:rPr lang="zh-CN" altLang="en-US" sz="2400" dirty="0"/>
              <a:t>以下函数可以实现将字符串</a:t>
            </a:r>
            <a:r>
              <a:rPr lang="en-US" altLang="zh-CN" sz="2400" dirty="0"/>
              <a:t>a</a:t>
            </a:r>
            <a:r>
              <a:rPr lang="zh-CN" altLang="en-US" sz="2400" dirty="0"/>
              <a:t>的内容复制到字符串</a:t>
            </a:r>
            <a:r>
              <a:rPr lang="en-US" altLang="zh-CN" sz="2400" dirty="0"/>
              <a:t>b</a:t>
            </a:r>
            <a:r>
              <a:rPr lang="zh-CN" altLang="en-US" sz="2400" dirty="0"/>
              <a:t>中，请将数组改写成指针形式。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main</a:t>
            </a:r>
            <a:r>
              <a:rPr lang="en-US" altLang="zh-CN" sz="2400" dirty="0" smtClean="0"/>
              <a:t>()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 smtClean="0"/>
              <a:t>{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char a[]="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 am a boy.", b[20];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 smtClean="0"/>
              <a:t>   </a:t>
            </a:r>
            <a:r>
              <a:rPr lang="en-US" altLang="zh-CN" sz="2400" dirty="0" err="1" smtClean="0"/>
              <a:t>int</a:t>
            </a:r>
            <a:r>
              <a:rPr lang="en-US" altLang="zh-CN" sz="2400" dirty="0" smtClean="0"/>
              <a:t> </a:t>
            </a:r>
            <a:r>
              <a:rPr lang="en-US" altLang="zh-CN" sz="2400" dirty="0" err="1"/>
              <a:t>i</a:t>
            </a:r>
            <a:r>
              <a:rPr lang="en-US" altLang="zh-CN" sz="2400" dirty="0"/>
              <a:t>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</a:t>
            </a:r>
            <a:r>
              <a:rPr lang="zh-CN" altLang="en-US" sz="2400" dirty="0"/>
              <a:t>　</a:t>
            </a:r>
            <a:r>
              <a:rPr lang="en-US" altLang="zh-CN" sz="2400" dirty="0"/>
              <a:t>for(</a:t>
            </a:r>
            <a:r>
              <a:rPr lang="en-US" altLang="zh-CN" sz="2400" dirty="0" err="1"/>
              <a:t>i</a:t>
            </a:r>
            <a:r>
              <a:rPr lang="en-US" altLang="zh-CN" sz="2400" dirty="0"/>
              <a:t>=0;*(</a:t>
            </a:r>
            <a:r>
              <a:rPr lang="en-US" altLang="zh-CN" sz="2400" dirty="0" err="1"/>
              <a:t>a+i</a:t>
            </a:r>
            <a:r>
              <a:rPr lang="en-US" altLang="zh-CN" sz="2400" dirty="0"/>
              <a:t>)!='\0';i++)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    </a:t>
            </a:r>
            <a:r>
              <a:rPr lang="zh-CN" altLang="en-US" sz="2400" dirty="0"/>
              <a:t>　*</a:t>
            </a:r>
            <a:r>
              <a:rPr lang="en-US" altLang="zh-CN" sz="2400" dirty="0"/>
              <a:t>(</a:t>
            </a:r>
            <a:r>
              <a:rPr lang="en-US" altLang="zh-CN" sz="2400" dirty="0" err="1"/>
              <a:t>b+i</a:t>
            </a:r>
            <a:r>
              <a:rPr lang="en-US" altLang="zh-CN" sz="2400" dirty="0"/>
              <a:t>)=*(</a:t>
            </a:r>
            <a:r>
              <a:rPr lang="en-US" altLang="zh-CN" sz="2400" dirty="0" err="1"/>
              <a:t>a+i</a:t>
            </a:r>
            <a:r>
              <a:rPr lang="en-US" altLang="zh-CN" sz="2400" dirty="0"/>
              <a:t>);</a:t>
            </a:r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   *(</a:t>
            </a:r>
            <a:r>
              <a:rPr lang="en-US" altLang="zh-CN" sz="2400" dirty="0" err="1"/>
              <a:t>b+i</a:t>
            </a:r>
            <a:r>
              <a:rPr lang="en-US" altLang="zh-CN" sz="2400" dirty="0" smtClean="0"/>
              <a:t>)=</a:t>
            </a:r>
            <a:r>
              <a:rPr lang="en-US" altLang="zh-CN" sz="2400" dirty="0"/>
              <a:t>'</a:t>
            </a:r>
            <a:r>
              <a:rPr lang="en-US" altLang="zh-CN" sz="2400" dirty="0" smtClean="0"/>
              <a:t>\0</a:t>
            </a:r>
            <a:r>
              <a:rPr lang="en-US" altLang="zh-CN" sz="2400" dirty="0"/>
              <a:t>'</a:t>
            </a:r>
            <a:r>
              <a:rPr lang="en-US" altLang="zh-CN" sz="2400" dirty="0" smtClean="0"/>
              <a:t>;</a:t>
            </a:r>
            <a:endParaRPr lang="en-US" altLang="zh-CN" sz="2400" dirty="0"/>
          </a:p>
          <a:p>
            <a:pPr marL="82296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400" dirty="0"/>
              <a:t>}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5901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3648" y="188640"/>
            <a:ext cx="7530040" cy="605976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US" altLang="zh-CN" sz="2400" dirty="0"/>
              <a:t>main()</a:t>
            </a:r>
          </a:p>
          <a:p>
            <a:pPr marL="82296" indent="0">
              <a:buNone/>
            </a:pPr>
            <a:r>
              <a:rPr lang="en-US" altLang="zh-CN" sz="2400" dirty="0"/>
              <a:t>{</a:t>
            </a:r>
          </a:p>
          <a:p>
            <a:pPr marL="82296" indent="0">
              <a:buNone/>
            </a:pPr>
            <a:r>
              <a:rPr lang="en-US" altLang="zh-CN" sz="2400" dirty="0"/>
              <a:t>  </a:t>
            </a:r>
            <a:r>
              <a:rPr lang="en-US" altLang="zh-CN" sz="2400" dirty="0" smtClean="0"/>
              <a:t>  char </a:t>
            </a:r>
            <a:r>
              <a:rPr lang="en-US" altLang="zh-CN" sz="2400" dirty="0"/>
              <a:t>a[]="I am a Boy.",  b[20],  *p1,  *p2</a:t>
            </a:r>
            <a:r>
              <a:rPr lang="en-US" altLang="zh-CN" sz="2400" dirty="0" smtClean="0"/>
              <a:t>;</a:t>
            </a:r>
            <a:endParaRPr lang="zh-CN" altLang="en-US" sz="2400" dirty="0"/>
          </a:p>
          <a:p>
            <a:pPr marL="82296" indent="0">
              <a:buNone/>
            </a:pPr>
            <a:r>
              <a:rPr lang="zh-CN" altLang="en-US" sz="2400" dirty="0"/>
              <a:t>　</a:t>
            </a:r>
            <a:r>
              <a:rPr lang="zh-CN" altLang="en-US" sz="2400" dirty="0" smtClean="0"/>
              <a:t>  </a:t>
            </a:r>
            <a:r>
              <a:rPr lang="en-US" altLang="zh-CN" sz="2400" dirty="0" err="1" smtClean="0"/>
              <a:t>int</a:t>
            </a:r>
            <a:r>
              <a:rPr lang="en-US" altLang="zh-CN" sz="2400" dirty="0" smtClean="0"/>
              <a:t> </a:t>
            </a:r>
            <a:r>
              <a:rPr lang="en-US" altLang="zh-CN" sz="2400" dirty="0" err="1"/>
              <a:t>i</a:t>
            </a:r>
            <a:r>
              <a:rPr lang="en-US" altLang="zh-CN" sz="2400" dirty="0"/>
              <a:t>;</a:t>
            </a:r>
          </a:p>
          <a:p>
            <a:pPr marL="82296" indent="0">
              <a:buNone/>
            </a:pPr>
            <a:r>
              <a:rPr lang="en-US" altLang="zh-CN" sz="2400" dirty="0"/>
              <a:t>  </a:t>
            </a:r>
            <a:r>
              <a:rPr lang="en-US" altLang="zh-CN" sz="2400" dirty="0" smtClean="0"/>
              <a:t>  p1=a</a:t>
            </a:r>
            <a:r>
              <a:rPr lang="en-US" altLang="zh-CN" sz="2400" dirty="0"/>
              <a:t>;  p2=b</a:t>
            </a:r>
            <a:r>
              <a:rPr lang="en-US" altLang="zh-CN" sz="2400" dirty="0" smtClean="0"/>
              <a:t>;</a:t>
            </a:r>
            <a:endParaRPr lang="zh-CN" altLang="en-US" sz="2400" dirty="0"/>
          </a:p>
          <a:p>
            <a:pPr marL="82296" indent="0">
              <a:buNone/>
            </a:pPr>
            <a:r>
              <a:rPr lang="zh-CN" altLang="en-US" sz="2400" dirty="0"/>
              <a:t>  </a:t>
            </a:r>
            <a:r>
              <a:rPr lang="zh-CN" altLang="en-US" sz="2400" dirty="0" smtClean="0"/>
              <a:t>  </a:t>
            </a:r>
            <a:r>
              <a:rPr lang="en-US" altLang="zh-CN" sz="2400" dirty="0" smtClean="0"/>
              <a:t>while</a:t>
            </a:r>
            <a:r>
              <a:rPr lang="en-US" altLang="zh-CN" sz="2400" dirty="0"/>
              <a:t>(*p1</a:t>
            </a:r>
            <a:r>
              <a:rPr lang="en-US" altLang="zh-CN" sz="2400" dirty="0" smtClean="0"/>
              <a:t>)</a:t>
            </a:r>
            <a:endParaRPr lang="zh-CN" altLang="en-US" sz="2400" dirty="0"/>
          </a:p>
          <a:p>
            <a:pPr marL="82296" indent="0">
              <a:buNone/>
            </a:pPr>
            <a:r>
              <a:rPr lang="zh-CN" altLang="en-US" sz="2400" dirty="0"/>
              <a:t>    </a:t>
            </a:r>
            <a:r>
              <a:rPr lang="zh-CN" altLang="en-US" sz="2400" dirty="0" smtClean="0"/>
              <a:t>    *</a:t>
            </a:r>
            <a:r>
              <a:rPr lang="en-US" altLang="zh-CN" sz="2400" dirty="0"/>
              <a:t>p2++ = *p1</a:t>
            </a:r>
            <a:r>
              <a:rPr lang="en-US" altLang="zh-CN" sz="2400" dirty="0" smtClean="0"/>
              <a:t>++;</a:t>
            </a:r>
            <a:endParaRPr lang="zh-CN" altLang="en-US" sz="2400" dirty="0"/>
          </a:p>
          <a:p>
            <a:pPr marL="82296" indent="0">
              <a:buNone/>
            </a:pPr>
            <a:r>
              <a:rPr lang="zh-CN" altLang="en-US" sz="2400" dirty="0"/>
              <a:t>  </a:t>
            </a:r>
            <a:r>
              <a:rPr lang="zh-CN" altLang="en-US" sz="2400" dirty="0" smtClean="0"/>
              <a:t>  *</a:t>
            </a:r>
            <a:r>
              <a:rPr lang="en-US" altLang="zh-CN" sz="2400" dirty="0"/>
              <a:t>p2='\0</a:t>
            </a:r>
            <a:r>
              <a:rPr lang="en-US" altLang="zh-CN" sz="2400" dirty="0" smtClean="0"/>
              <a:t>';</a:t>
            </a:r>
            <a:endParaRPr lang="zh-CN" altLang="en-US" sz="2400" dirty="0"/>
          </a:p>
          <a:p>
            <a:pPr marL="82296" indent="0">
              <a:buNone/>
            </a:pPr>
            <a:r>
              <a:rPr lang="zh-CN" altLang="en-US" sz="2400" dirty="0"/>
              <a:t>｝</a:t>
            </a:r>
          </a:p>
        </p:txBody>
      </p:sp>
    </p:spTree>
    <p:extLst>
      <p:ext uri="{BB962C8B-B14F-4D97-AF65-F5344CB8AC3E}">
        <p14:creationId xmlns:p14="http://schemas.microsoft.com/office/powerpoint/2010/main" val="294234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endParaRPr lang="en-US" altLang="zh-CN" sz="4000" dirty="0" smtClean="0"/>
          </a:p>
          <a:p>
            <a:pPr marL="82296" indent="0" algn="ctr">
              <a:buNone/>
            </a:pPr>
            <a:r>
              <a:rPr lang="zh-CN" altLang="en-US" sz="4800" dirty="0" smtClean="0"/>
              <a:t>谢谢！</a:t>
            </a:r>
            <a:endParaRPr lang="en-US" altLang="zh-CN" sz="4800" dirty="0" smtClean="0"/>
          </a:p>
          <a:p>
            <a:pPr marL="82296" indent="0" algn="ctr">
              <a:buNone/>
            </a:pPr>
            <a:endParaRPr lang="en-US" altLang="zh-CN" sz="4000" dirty="0" smtClean="0"/>
          </a:p>
          <a:p>
            <a:pPr marL="82296" indent="0" algn="ctr">
              <a:buNone/>
            </a:pPr>
            <a:r>
              <a:rPr lang="en-US" altLang="zh-CN" sz="4000" dirty="0" smtClean="0"/>
              <a:t>2018</a:t>
            </a:r>
            <a:r>
              <a:rPr lang="zh-CN" altLang="en-US" sz="4000" dirty="0" smtClean="0"/>
              <a:t>年</a:t>
            </a:r>
            <a:r>
              <a:rPr lang="en-US" altLang="zh-CN" sz="4000" dirty="0" smtClean="0"/>
              <a:t>12</a:t>
            </a:r>
            <a:r>
              <a:rPr lang="zh-CN" altLang="en-US" sz="4000" dirty="0" smtClean="0"/>
              <a:t>月</a:t>
            </a:r>
            <a:r>
              <a:rPr lang="en-US" altLang="zh-CN" sz="4000" dirty="0" smtClean="0"/>
              <a:t>04</a:t>
            </a:r>
            <a:r>
              <a:rPr lang="zh-CN" altLang="en-US" sz="4000" dirty="0" smtClean="0"/>
              <a:t>日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75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第一部分：基本概念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zh-CN" altLang="en-US" dirty="0"/>
              <a:t>判断</a:t>
            </a:r>
            <a:r>
              <a:rPr lang="en-US" altLang="zh-CN" dirty="0"/>
              <a:t>char</a:t>
            </a:r>
            <a:r>
              <a:rPr lang="zh-CN" altLang="en-US" dirty="0"/>
              <a:t>型变量</a:t>
            </a:r>
            <a:r>
              <a:rPr lang="en-US" altLang="zh-CN" dirty="0" err="1"/>
              <a:t>ch</a:t>
            </a:r>
            <a:r>
              <a:rPr lang="zh-CN" altLang="en-US" dirty="0"/>
              <a:t>是否为大写字母的正确表达式是（    </a:t>
            </a:r>
            <a:r>
              <a:rPr lang="zh-CN" altLang="en-US" dirty="0" smtClean="0"/>
              <a:t>）。 </a:t>
            </a:r>
            <a:endParaRPr lang="zh-CN" altLang="en-US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A) </a:t>
            </a:r>
            <a:r>
              <a:rPr lang="en-US" altLang="zh-CN" dirty="0"/>
              <a:t>’A’ &lt;=</a:t>
            </a:r>
            <a:r>
              <a:rPr lang="en-US" altLang="zh-CN" dirty="0" err="1"/>
              <a:t>ch</a:t>
            </a:r>
            <a:r>
              <a:rPr lang="en-US" altLang="zh-CN" dirty="0"/>
              <a:t>&lt;=’Z’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B) </a:t>
            </a:r>
            <a:r>
              <a:rPr lang="en-US" altLang="zh-CN" dirty="0"/>
              <a:t>(</a:t>
            </a:r>
            <a:r>
              <a:rPr lang="en-US" altLang="zh-CN" dirty="0" err="1"/>
              <a:t>ch</a:t>
            </a:r>
            <a:r>
              <a:rPr lang="en-US" altLang="zh-CN" dirty="0"/>
              <a:t>&gt;=’A’)||(</a:t>
            </a:r>
            <a:r>
              <a:rPr lang="en-US" altLang="zh-CN" dirty="0" err="1"/>
              <a:t>ch</a:t>
            </a:r>
            <a:r>
              <a:rPr lang="en-US" altLang="zh-CN" dirty="0"/>
              <a:t>&lt;=’Z’) 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C) </a:t>
            </a:r>
            <a:r>
              <a:rPr lang="en-US" altLang="zh-CN" dirty="0"/>
              <a:t>(</a:t>
            </a:r>
            <a:r>
              <a:rPr lang="en-US" altLang="zh-CN" dirty="0" err="1"/>
              <a:t>ch</a:t>
            </a:r>
            <a:r>
              <a:rPr lang="en-US" altLang="zh-CN" dirty="0"/>
              <a:t>&gt;=’A’)&amp;&amp;(</a:t>
            </a:r>
            <a:r>
              <a:rPr lang="en-US" altLang="zh-CN" dirty="0" err="1"/>
              <a:t>ch</a:t>
            </a:r>
            <a:r>
              <a:rPr lang="en-US" altLang="zh-CN" dirty="0"/>
              <a:t>&lt;=’Z’) </a:t>
            </a:r>
            <a:r>
              <a:rPr lang="en-US" altLang="zh-CN" dirty="0"/>
              <a:t>	 	</a:t>
            </a:r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D) </a:t>
            </a:r>
            <a:r>
              <a:rPr lang="en-US" altLang="zh-CN" dirty="0"/>
              <a:t>(’A’&lt;=</a:t>
            </a:r>
            <a:r>
              <a:rPr lang="en-US" altLang="zh-CN" dirty="0" err="1"/>
              <a:t>ch</a:t>
            </a:r>
            <a:r>
              <a:rPr lang="en-US" altLang="zh-CN" dirty="0"/>
              <a:t>)AND(’z’&gt;=</a:t>
            </a:r>
            <a:r>
              <a:rPr lang="en-US" altLang="zh-CN" dirty="0" err="1"/>
              <a:t>ch</a:t>
            </a:r>
            <a:r>
              <a:rPr lang="en-US" altLang="zh-CN" dirty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658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第一部分：基本概念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zh-CN" altLang="en-US" dirty="0"/>
              <a:t>下面不是</a:t>
            </a:r>
            <a:r>
              <a:rPr lang="en-US" altLang="zh-CN" dirty="0"/>
              <a:t>C</a:t>
            </a:r>
            <a:r>
              <a:rPr lang="zh-CN" altLang="en-US" dirty="0"/>
              <a:t>语言合法标识符的是（    ）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82296" indent="0">
              <a:buNone/>
            </a:pPr>
            <a:r>
              <a:rPr lang="en-US" altLang="zh-CN" dirty="0" smtClean="0"/>
              <a:t>(A</a:t>
            </a:r>
            <a:r>
              <a:rPr lang="en-US" altLang="zh-CN" dirty="0" smtClean="0"/>
              <a:t>) </a:t>
            </a:r>
            <a:r>
              <a:rPr lang="en-US" altLang="zh-CN" dirty="0" err="1"/>
              <a:t>abc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B</a:t>
            </a:r>
            <a:r>
              <a:rPr lang="en-US" altLang="zh-CN" dirty="0" smtClean="0"/>
              <a:t>) </a:t>
            </a:r>
            <a:r>
              <a:rPr lang="en-US" altLang="zh-CN" dirty="0"/>
              <a:t>5n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C</a:t>
            </a:r>
            <a:r>
              <a:rPr lang="en-US" altLang="zh-CN" dirty="0" smtClean="0"/>
              <a:t>) </a:t>
            </a:r>
            <a:r>
              <a:rPr lang="en-US" altLang="zh-CN" dirty="0"/>
              <a:t>_4m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D</a:t>
            </a:r>
            <a:r>
              <a:rPr lang="en-US" altLang="zh-CN" dirty="0" smtClean="0"/>
              <a:t>) </a:t>
            </a:r>
            <a:r>
              <a:rPr lang="en-US" altLang="zh-CN" dirty="0"/>
              <a:t>x3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923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第一部分：基本概念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zh-CN" altLang="en-US" dirty="0" smtClean="0"/>
              <a:t>以下</a:t>
            </a:r>
            <a:r>
              <a:rPr lang="zh-CN" altLang="en-US" dirty="0"/>
              <a:t>选项中，当</a:t>
            </a:r>
            <a:r>
              <a:rPr lang="en-US" altLang="zh-CN" dirty="0"/>
              <a:t>x</a:t>
            </a:r>
            <a:r>
              <a:rPr lang="zh-CN" altLang="en-US" dirty="0"/>
              <a:t>为大于</a:t>
            </a:r>
            <a:r>
              <a:rPr lang="en-US" altLang="zh-CN" dirty="0"/>
              <a:t>1</a:t>
            </a:r>
            <a:r>
              <a:rPr lang="zh-CN" altLang="en-US" dirty="0"/>
              <a:t>的奇数时，值为</a:t>
            </a:r>
            <a:r>
              <a:rPr lang="en-US" altLang="zh-CN" dirty="0"/>
              <a:t>0</a:t>
            </a:r>
            <a:r>
              <a:rPr lang="zh-CN" altLang="en-US" dirty="0"/>
              <a:t>的表达式</a:t>
            </a:r>
            <a:r>
              <a:rPr lang="zh-CN" altLang="en-US" dirty="0" smtClean="0"/>
              <a:t>（   ）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82296" indent="0">
              <a:buNone/>
            </a:pPr>
            <a:r>
              <a:rPr lang="en-US" altLang="zh-CN" dirty="0" smtClean="0"/>
              <a:t>(A) </a:t>
            </a:r>
            <a:r>
              <a:rPr lang="en-US" altLang="zh-CN" dirty="0" smtClean="0"/>
              <a:t>x%2</a:t>
            </a:r>
            <a:r>
              <a:rPr lang="en-US" altLang="zh-CN" dirty="0"/>
              <a:t>==</a:t>
            </a:r>
            <a:r>
              <a:rPr lang="en-US" altLang="zh-CN" dirty="0" smtClean="0"/>
              <a:t>1</a:t>
            </a:r>
          </a:p>
          <a:p>
            <a:pPr marL="82296" indent="0">
              <a:buNone/>
            </a:pPr>
            <a:r>
              <a:rPr lang="en-US" altLang="zh-CN" dirty="0" smtClean="0"/>
              <a:t>(B) </a:t>
            </a:r>
            <a:r>
              <a:rPr lang="en-US" altLang="zh-CN" dirty="0" smtClean="0"/>
              <a:t>x/2</a:t>
            </a:r>
            <a:endParaRPr lang="en-US" altLang="zh-CN" dirty="0" smtClean="0"/>
          </a:p>
          <a:p>
            <a:pPr marL="82296" indent="0">
              <a:buNone/>
            </a:pPr>
            <a:r>
              <a:rPr lang="en-US" altLang="zh-CN" dirty="0" smtClean="0"/>
              <a:t>(</a:t>
            </a:r>
            <a:r>
              <a:rPr lang="en-US" altLang="zh-CN" dirty="0" smtClean="0"/>
              <a:t>C)</a:t>
            </a:r>
            <a:r>
              <a:rPr lang="zh-CN" altLang="en-US" dirty="0" smtClean="0"/>
              <a:t> </a:t>
            </a:r>
            <a:r>
              <a:rPr lang="en-US" altLang="zh-CN" dirty="0"/>
              <a:t>x%2!=</a:t>
            </a:r>
            <a:r>
              <a:rPr lang="en-US" altLang="zh-CN" dirty="0" smtClean="0"/>
              <a:t>0</a:t>
            </a:r>
          </a:p>
          <a:p>
            <a:pPr marL="82296" indent="0">
              <a:buNone/>
            </a:pPr>
            <a:r>
              <a:rPr lang="en-US" altLang="zh-CN" dirty="0" smtClean="0"/>
              <a:t>(</a:t>
            </a:r>
            <a:r>
              <a:rPr lang="en-US" altLang="zh-CN" dirty="0"/>
              <a:t>D) </a:t>
            </a:r>
            <a:r>
              <a:rPr lang="en-US" altLang="zh-CN" dirty="0" smtClean="0"/>
              <a:t>x%2</a:t>
            </a:r>
            <a:r>
              <a:rPr lang="en-US" altLang="zh-CN" dirty="0" smtClean="0"/>
              <a:t>==0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549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第一部分：基本概念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zh-CN" altLang="en-US" dirty="0"/>
              <a:t>若有定义语句：</a:t>
            </a:r>
            <a:r>
              <a:rPr lang="en-US" altLang="zh-CN" dirty="0"/>
              <a:t>char s[10</a:t>
            </a:r>
            <a:r>
              <a:rPr lang="en-US" altLang="zh-CN" dirty="0" smtClean="0"/>
              <a:t>]=“1234567\0\0";</a:t>
            </a:r>
            <a:r>
              <a:rPr lang="zh-CN" altLang="en-US" dirty="0"/>
              <a:t>，则 </a:t>
            </a:r>
            <a:r>
              <a:rPr lang="en-US" altLang="zh-CN" dirty="0" err="1"/>
              <a:t>strlen</a:t>
            </a:r>
            <a:r>
              <a:rPr lang="en-US" altLang="zh-CN" dirty="0"/>
              <a:t>(s)</a:t>
            </a:r>
            <a:r>
              <a:rPr lang="zh-CN" altLang="en-US" dirty="0"/>
              <a:t>的值是（ </a:t>
            </a:r>
            <a:r>
              <a:rPr lang="zh-CN" altLang="en-US" dirty="0"/>
              <a:t>  </a:t>
            </a:r>
            <a:r>
              <a:rPr lang="zh-CN" altLang="en-US" dirty="0" smtClean="0"/>
              <a:t> </a:t>
            </a:r>
            <a:r>
              <a:rPr lang="zh-CN" altLang="en-US" dirty="0" smtClean="0"/>
              <a:t>）。 </a:t>
            </a:r>
            <a:endParaRPr lang="zh-CN" altLang="en-US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A) </a:t>
            </a:r>
            <a:r>
              <a:rPr lang="en-US" altLang="zh-CN" dirty="0"/>
              <a:t>7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B) </a:t>
            </a:r>
            <a:r>
              <a:rPr lang="en-US" altLang="zh-CN" dirty="0"/>
              <a:t>8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C) </a:t>
            </a:r>
            <a:r>
              <a:rPr lang="en-US" altLang="zh-CN" dirty="0"/>
              <a:t>9</a:t>
            </a:r>
            <a:endParaRPr lang="en-US" altLang="zh-CN" dirty="0"/>
          </a:p>
          <a:p>
            <a:pPr marL="82296" indent="0">
              <a:buNone/>
            </a:pPr>
            <a:r>
              <a:rPr lang="en-US" altLang="zh-CN" dirty="0"/>
              <a:t>(</a:t>
            </a:r>
            <a:r>
              <a:rPr lang="en-US" altLang="zh-CN" dirty="0" smtClean="0"/>
              <a:t>D) </a:t>
            </a:r>
            <a:r>
              <a:rPr lang="en-US" altLang="zh-CN" dirty="0"/>
              <a:t>10</a:t>
            </a:r>
            <a:endParaRPr lang="en-US" altLang="zh-CN" dirty="0"/>
          </a:p>
          <a:p>
            <a:pPr marL="82296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787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第二部分：程序运行结果判断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lnSpc>
                <a:spcPct val="120000"/>
              </a:lnSpc>
              <a:buNone/>
            </a:pPr>
            <a:r>
              <a:rPr lang="zh-CN" altLang="en-US" sz="2400" dirty="0"/>
              <a:t>以下程序段的执行结果为（    ）。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2400" dirty="0"/>
              <a:t>#define PLUS(X,Y) X+Y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2400" dirty="0"/>
              <a:t>main</a:t>
            </a:r>
            <a:r>
              <a:rPr lang="zh-CN" altLang="en-US" sz="2400" dirty="0"/>
              <a:t>（    ）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2400" dirty="0"/>
              <a:t>{ 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2400" dirty="0"/>
              <a:t> </a:t>
            </a:r>
            <a:r>
              <a:rPr lang="en-US" altLang="zh-CN" sz="2400" dirty="0" err="1"/>
              <a:t>int</a:t>
            </a:r>
            <a:r>
              <a:rPr lang="en-US" altLang="zh-CN" sz="2400" dirty="0"/>
              <a:t> x=1,y=2,z=3,sum;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2400" dirty="0"/>
              <a:t> sum=PLUS(</a:t>
            </a:r>
            <a:r>
              <a:rPr lang="en-US" altLang="zh-CN" sz="2400" dirty="0" err="1"/>
              <a:t>x+y,z</a:t>
            </a:r>
            <a:r>
              <a:rPr lang="en-US" altLang="zh-CN" sz="2400" dirty="0"/>
              <a:t>)*PLUS(</a:t>
            </a:r>
            <a:r>
              <a:rPr lang="en-US" altLang="zh-CN" sz="2400" dirty="0" err="1"/>
              <a:t>y,z</a:t>
            </a:r>
            <a:r>
              <a:rPr lang="en-US" altLang="zh-CN" sz="2400" dirty="0"/>
              <a:t>);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2400" dirty="0"/>
              <a:t> </a:t>
            </a:r>
            <a:r>
              <a:rPr lang="en-US" altLang="zh-CN" sz="2400" dirty="0" err="1"/>
              <a:t>printf</a:t>
            </a:r>
            <a:r>
              <a:rPr lang="en-US" altLang="zh-CN" sz="2400" dirty="0"/>
              <a:t>("SUM=%</a:t>
            </a:r>
            <a:r>
              <a:rPr lang="en-US" altLang="zh-CN" sz="2400" dirty="0" err="1"/>
              <a:t>d",sum</a:t>
            </a:r>
            <a:r>
              <a:rPr lang="en-US" altLang="zh-CN" sz="2400" dirty="0"/>
              <a:t>);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2400" dirty="0"/>
              <a:t>} </a:t>
            </a:r>
            <a:endParaRPr lang="en-US" altLang="zh-CN" sz="2400" dirty="0" smtClean="0"/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2400" dirty="0" smtClean="0"/>
              <a:t>(</a:t>
            </a:r>
            <a:r>
              <a:rPr lang="en-US" altLang="zh-CN" sz="2400" dirty="0"/>
              <a:t>A) </a:t>
            </a:r>
            <a:r>
              <a:rPr lang="en-US" altLang="zh-CN" sz="2400" dirty="0" smtClean="0"/>
              <a:t>SUM=9		</a:t>
            </a:r>
            <a:r>
              <a:rPr lang="en-US" altLang="zh-CN" sz="2400" dirty="0"/>
              <a:t>(</a:t>
            </a:r>
            <a:r>
              <a:rPr lang="en-US" altLang="zh-CN" sz="2400" dirty="0" smtClean="0"/>
              <a:t>B) SUM=12</a:t>
            </a:r>
            <a:endParaRPr lang="en-US" altLang="zh-CN" sz="2400" dirty="0"/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2400" dirty="0"/>
              <a:t>(</a:t>
            </a:r>
            <a:r>
              <a:rPr lang="en-US" altLang="zh-CN" sz="2400" dirty="0" smtClean="0"/>
              <a:t>C) SUM=18		(D) SUM=30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3276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第二部分：程序运行结果判断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82296" indent="0">
              <a:lnSpc>
                <a:spcPct val="120000"/>
              </a:lnSpc>
              <a:buNone/>
            </a:pPr>
            <a:r>
              <a:rPr lang="zh-CN" altLang="en-US" sz="3400" dirty="0"/>
              <a:t>有以下程序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3400" dirty="0"/>
              <a:t>#include &lt;</a:t>
            </a:r>
            <a:r>
              <a:rPr lang="en-US" altLang="zh-CN" sz="3400" dirty="0" err="1"/>
              <a:t>stdio.h</a:t>
            </a:r>
            <a:r>
              <a:rPr lang="en-US" altLang="zh-CN" sz="3400" dirty="0"/>
              <a:t>&gt;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3400" dirty="0"/>
              <a:t>#define PT 3.5;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3400" dirty="0"/>
              <a:t>#define </a:t>
            </a:r>
            <a:r>
              <a:rPr lang="en-US" altLang="zh-CN" sz="3400" dirty="0" smtClean="0"/>
              <a:t>S(x)</a:t>
            </a:r>
            <a:r>
              <a:rPr lang="zh-CN" altLang="en-US" sz="3400" dirty="0" smtClean="0"/>
              <a:t> </a:t>
            </a:r>
            <a:r>
              <a:rPr lang="en-US" altLang="zh-CN" sz="3400" dirty="0"/>
              <a:t>PT*x*x;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3400" dirty="0"/>
              <a:t>main</a:t>
            </a:r>
            <a:r>
              <a:rPr lang="zh-CN" altLang="en-US" sz="3400" dirty="0"/>
              <a:t>（    ）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3400" dirty="0"/>
              <a:t>{ </a:t>
            </a:r>
            <a:r>
              <a:rPr lang="en-US" altLang="zh-CN" sz="3400" dirty="0" err="1"/>
              <a:t>int</a:t>
            </a:r>
            <a:r>
              <a:rPr lang="en-US" altLang="zh-CN" sz="3400" dirty="0"/>
              <a:t> a=1, b=2; </a:t>
            </a:r>
            <a:r>
              <a:rPr lang="en-US" altLang="zh-CN" sz="3400" dirty="0" err="1" smtClean="0"/>
              <a:t>printf</a:t>
            </a:r>
            <a:r>
              <a:rPr lang="en-US" altLang="zh-CN" sz="3400" dirty="0" smtClean="0"/>
              <a:t>(</a:t>
            </a:r>
            <a:r>
              <a:rPr lang="en-US" altLang="zh-CN" sz="3600" dirty="0"/>
              <a:t>"</a:t>
            </a:r>
            <a:r>
              <a:rPr lang="en-US" altLang="zh-CN" sz="3400" dirty="0" smtClean="0"/>
              <a:t>%4.1f\</a:t>
            </a:r>
            <a:r>
              <a:rPr lang="en-US" altLang="zh-CN" sz="3400" dirty="0" err="1" smtClean="0"/>
              <a:t>n</a:t>
            </a:r>
            <a:r>
              <a:rPr lang="en-US" altLang="zh-CN" sz="3600" dirty="0" err="1"/>
              <a:t>"</a:t>
            </a:r>
            <a:r>
              <a:rPr lang="en-US" altLang="zh-CN" sz="3400" dirty="0" err="1" smtClean="0"/>
              <a:t>,S</a:t>
            </a:r>
            <a:r>
              <a:rPr lang="en-US" altLang="zh-CN" sz="3400" dirty="0" smtClean="0"/>
              <a:t>(</a:t>
            </a:r>
            <a:r>
              <a:rPr lang="en-US" altLang="zh-CN" sz="3400" dirty="0" err="1" smtClean="0"/>
              <a:t>a+b</a:t>
            </a:r>
            <a:r>
              <a:rPr lang="en-US" altLang="zh-CN" sz="3400" dirty="0" smtClean="0"/>
              <a:t>)</a:t>
            </a:r>
            <a:r>
              <a:rPr lang="zh-CN" altLang="en-US" sz="3400" dirty="0" smtClean="0"/>
              <a:t> </a:t>
            </a:r>
            <a:r>
              <a:rPr lang="en-US" altLang="zh-CN" sz="3400" dirty="0" smtClean="0"/>
              <a:t>);}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zh-CN" altLang="en-US" sz="3400" dirty="0" smtClean="0"/>
              <a:t>程序运行</a:t>
            </a:r>
            <a:r>
              <a:rPr lang="zh-CN" altLang="en-US" sz="3400" dirty="0"/>
              <a:t>后输出的结果是（    ）。</a:t>
            </a:r>
            <a:endParaRPr lang="zh-CN" altLang="en-US" sz="3400" dirty="0" smtClean="0"/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3400" dirty="0" smtClean="0"/>
              <a:t>(A</a:t>
            </a:r>
            <a:r>
              <a:rPr lang="zh-CN" altLang="en-US" sz="3400" dirty="0" smtClean="0"/>
              <a:t>）</a:t>
            </a:r>
            <a:r>
              <a:rPr lang="en-US" altLang="zh-CN" sz="3400" dirty="0"/>
              <a:t>14.0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3400" dirty="0" smtClean="0"/>
              <a:t>(</a:t>
            </a:r>
            <a:r>
              <a:rPr lang="en-US" altLang="zh-CN" sz="3400" dirty="0"/>
              <a:t>B</a:t>
            </a:r>
            <a:r>
              <a:rPr lang="zh-CN" altLang="en-US" sz="3400" dirty="0" smtClean="0"/>
              <a:t>）</a:t>
            </a:r>
            <a:r>
              <a:rPr lang="en-US" altLang="zh-CN" sz="3400" dirty="0" smtClean="0"/>
              <a:t>31,5</a:t>
            </a:r>
            <a:endParaRPr lang="en-US" altLang="zh-CN" sz="3400" dirty="0"/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3400" dirty="0"/>
              <a:t>(C</a:t>
            </a:r>
            <a:r>
              <a:rPr lang="zh-CN" altLang="en-US" sz="3400" dirty="0" smtClean="0"/>
              <a:t>）</a:t>
            </a:r>
            <a:r>
              <a:rPr lang="en-US" altLang="zh-CN" sz="3400" dirty="0" smtClean="0"/>
              <a:t>7.5</a:t>
            </a:r>
            <a:endParaRPr lang="en-US" altLang="zh-CN" sz="3400" dirty="0"/>
          </a:p>
          <a:p>
            <a:pPr marL="82296" indent="0">
              <a:lnSpc>
                <a:spcPct val="120000"/>
              </a:lnSpc>
              <a:buNone/>
            </a:pPr>
            <a:r>
              <a:rPr lang="en-US" altLang="zh-CN" sz="3400" dirty="0"/>
              <a:t>(D</a:t>
            </a:r>
            <a:r>
              <a:rPr lang="zh-CN" altLang="en-US" sz="3400" dirty="0"/>
              <a:t>）程序有错无输出结果</a:t>
            </a:r>
            <a:endParaRPr lang="en-US" altLang="zh-CN" sz="3400" dirty="0"/>
          </a:p>
          <a:p>
            <a:pPr marL="82296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944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D1BB0A0-9984-4F44-BF00-838FC5D69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培训演示文稿：通用</Template>
  <TotalTime>0</TotalTime>
  <Words>1559</Words>
  <Application>Microsoft Office PowerPoint</Application>
  <PresentationFormat>全屏显示(4:3)</PresentationFormat>
  <Paragraphs>334</Paragraphs>
  <Slides>34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夏至</vt:lpstr>
      <vt:lpstr>程序设计基础考前串讲</vt:lpstr>
      <vt:lpstr>考试形式</vt:lpstr>
      <vt:lpstr>第一部分：基本概念</vt:lpstr>
      <vt:lpstr>第一部分：基本概念</vt:lpstr>
      <vt:lpstr>第一部分：基本概念</vt:lpstr>
      <vt:lpstr>第一部分：基本概念</vt:lpstr>
      <vt:lpstr>第一部分：基本概念</vt:lpstr>
      <vt:lpstr>第二部分：程序运行结果判断</vt:lpstr>
      <vt:lpstr>第二部分：程序运行结果判断</vt:lpstr>
      <vt:lpstr>第二部分：程序运行结果判断</vt:lpstr>
      <vt:lpstr>第二部分：程序运行结果判断</vt:lpstr>
      <vt:lpstr>第三部分：仿写程序</vt:lpstr>
      <vt:lpstr>PowerPoint 演示文稿</vt:lpstr>
      <vt:lpstr>第三部分：仿写程序</vt:lpstr>
      <vt:lpstr>PowerPoint 演示文稿</vt:lpstr>
      <vt:lpstr>第三部分：仿写程序</vt:lpstr>
      <vt:lpstr>PowerPoint 演示文稿</vt:lpstr>
      <vt:lpstr>第三部分：仿写程序</vt:lpstr>
      <vt:lpstr>PowerPoint 演示文稿</vt:lpstr>
      <vt:lpstr>第三部分：仿写程序</vt:lpstr>
      <vt:lpstr>PowerPoint 演示文稿</vt:lpstr>
      <vt:lpstr>第三部分：仿写程序</vt:lpstr>
      <vt:lpstr>PowerPoint 演示文稿</vt:lpstr>
      <vt:lpstr>第三部分：仿写程序</vt:lpstr>
      <vt:lpstr>PowerPoint 演示文稿</vt:lpstr>
      <vt:lpstr>PowerPoint 演示文稿</vt:lpstr>
      <vt:lpstr>第三部分：仿写程序</vt:lpstr>
      <vt:lpstr>PowerPoint 演示文稿</vt:lpstr>
      <vt:lpstr>PowerPoint 演示文稿</vt:lpstr>
      <vt:lpstr>第三部分：仿写程序</vt:lpstr>
      <vt:lpstr>PowerPoint 演示文稿</vt:lpstr>
      <vt:lpstr>第三部分：仿写程序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2016-05-20T03:15:20Z</dcterms:created>
  <dcterms:modified xsi:type="dcterms:W3CDTF">2018-12-04T13:37:30Z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